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57" r:id="rId4"/>
    <p:sldId id="258" r:id="rId5"/>
    <p:sldId id="278" r:id="rId6"/>
    <p:sldId id="275" r:id="rId7"/>
    <p:sldId id="261" r:id="rId8"/>
    <p:sldId id="262" r:id="rId9"/>
    <p:sldId id="274" r:id="rId10"/>
    <p:sldId id="264" r:id="rId11"/>
    <p:sldId id="268" r:id="rId12"/>
    <p:sldId id="277" r:id="rId13"/>
    <p:sldId id="266" r:id="rId14"/>
    <p:sldId id="267" r:id="rId15"/>
    <p:sldId id="269" r:id="rId16"/>
    <p:sldId id="273" r:id="rId17"/>
    <p:sldId id="276" r:id="rId18"/>
    <p:sldId id="270" r:id="rId19"/>
    <p:sldId id="271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Gann" initials="JG" lastIdx="1" clrIdx="0">
    <p:extLst>
      <p:ext uri="{19B8F6BF-5375-455C-9EA6-DF929625EA0E}">
        <p15:presenceInfo xmlns:p15="http://schemas.microsoft.com/office/powerpoint/2012/main" userId="S-1-5-21-1935655697-920026266-682003330-354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3" autoAdjust="0"/>
    <p:restoredTop sz="94660"/>
  </p:normalViewPr>
  <p:slideViewPr>
    <p:cSldViewPr>
      <p:cViewPr varScale="1">
        <p:scale>
          <a:sx n="80" d="100"/>
          <a:sy n="80" d="100"/>
        </p:scale>
        <p:origin x="2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AFFEFC81-AA08-48E5-A364-B65BD5CB2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3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E4851EC6-7451-4949-A228-9ECA1F9C7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70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7A9E37-A1EA-40B2-B0DC-D46D42C0EBD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006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82F4-2BC9-413A-B08D-A2165F697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18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672A-9BD3-439E-B58E-6D8F554C3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10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77CD-6EDE-4028-8086-8BE272F9C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72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CBCD-00EC-4AFB-9BEE-7C8F7EE2D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04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868C-E4BC-44A6-AAB2-15677E196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4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3F24D-FC37-436B-8CA4-2B761677B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6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6DCF-33B1-42A5-9877-3E119A707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1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33F61-7C85-4A05-BDF4-A0BA34157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925C-86A9-4CB4-B91C-F3944F6F1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4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E660-6B48-4C3F-8A82-737789986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16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208ED-2458-4183-AE21-AFC808984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14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5F00253-E523-46DB-90B8-2B999F8E1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c.galegroup.com.sled.idm.oclc.org/ic/suic/?p=SUIC&amp;u=ak_sdlc_web" TargetMode="External"/><Relationship Id="rId3" Type="http://schemas.openxmlformats.org/officeDocument/2006/relationships/hyperlink" Target="http://worldbookonline.com/wb/products?ed=all&amp;gr=Welcome+Kenai+Peninsula+Boro+Sch+Dist!" TargetMode="External"/><Relationship Id="rId7" Type="http://schemas.openxmlformats.org/officeDocument/2006/relationships/hyperlink" Target="http://sled.alaska.edu/homework" TargetMode="External"/><Relationship Id="rId2" Type="http://schemas.openxmlformats.org/officeDocument/2006/relationships/hyperlink" Target="http://library.kpbsd.k12.ak.us/7062147/researcher#_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m.alaska.gov/databases/a_z" TargetMode="External"/><Relationship Id="rId5" Type="http://schemas.openxmlformats.org/officeDocument/2006/relationships/hyperlink" Target="https://kpbsd.discoveryeducation.com/public:session/login?next=https://kpbsd.discoveryeducation.com" TargetMode="External"/><Relationship Id="rId4" Type="http://schemas.openxmlformats.org/officeDocument/2006/relationships/hyperlink" Target="http://find.galegroup.com/menu/commonmenu.do?userGroupName=ken26415" TargetMode="Externa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oraapp.com/library/kenaihsa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bookonline.com/wb/products?ed=all&amp;gr=Welcome+Kenai+Peninsula+Boro+Sch+Dist%21" TargetMode="External"/><Relationship Id="rId2" Type="http://schemas.openxmlformats.org/officeDocument/2006/relationships/hyperlink" Target="https://www.kpbsd.k12.ak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sts.kpbsd.k12.ak.us/adfs/ls/?SAMLRequest=fVLJbsIwEL33KyLfEychbBYgUVBVJNoioD30UjnOABaJnXrsLn9fJ7Rqe4Dr%2BC3z3niEvCprNnX2oNbw6gBt8FGVCln7MCbOKKY5SmSKV4DMCraZ3i1ZGsWsNtpqoUvyh3KZwRHBWKkVCRbzMXmBhA%2FjrJ%2BHnTwrwqzby0IOHQjTroBBvwP5IBYkeAKDnjMmXsITER0sFFqurB%2FFyTCMB2Ha2yYZ63RZ3H0mwdznkIrblnWwtkZGKVqMjnWORXRM0ogfI4eUFzukJVISTH9Wm2mFrgKzAfMmBTyul78SJ7r05sYJ6wxEQle01HupaJOeBKvvTq6lKqTaX64jP4GQ3W63q3D1sNmSyajRYW1IM2l8z9o2wHRE%2F%2BJHp3Pee6fFfKVLKT6DG20qbs8vkkRJO5FFuGuhzCmsQcidhML3Upb6fWaAWxgT7w%2BETk6m%2F7%2FN5OoL&amp;SigAlg=http%3A%2F%2Fwww.w3.org%2F2000%2F09%2Fxmldsig%23rsa-sha1&amp;Signature=HpioGANkUvjuZAZneE7zEdnxS%2FTQLNx7bDpKS3H6g0rcCM6%2F9b2PfMVECY%2FepfI1Lk%2B15%2B49y33NtdDT5vsKMLsWXY69%2Bm9Z2ZF8mDqyYrKWBo%2FIMZEEmPFOgs4UcZ53%2FJm%2FztFI1qgmdMg2842ty1DBZ%2FPmJOQmOfVYz0YH6qm7fLMPaLHs%2B%2BqmbD38Vwf7qU667p3HqtEoyL3fbb6hWqBKO98vZICE6L1mUoOqzrpKEBoVzwUUPkGMb%2BZTwq8Gpx8v4sI0K2%2BWbU1dNijvaAH8YOTf6x2NPsnHa9%2FimcnpCh9847NWyk7gnxy61DNCHnFtgBXxY%2FTQM9aM25iWvQ%3D%3D" TargetMode="External"/><Relationship Id="rId4" Type="http://schemas.openxmlformats.org/officeDocument/2006/relationships/hyperlink" Target="https://kpbsd.discoveryeducation.com/public:session/login?next=https%3A%2F%2Fkpbsd%2Ediscoveryeducation%2E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chslibrary.blogs.kpbsd.k12.ak.us/wpmu/" TargetMode="External"/><Relationship Id="rId2" Type="http://schemas.openxmlformats.org/officeDocument/2006/relationships/hyperlink" Target="http://library.kpbsd.k12.ak.us/7062147/researcher#_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:jgann@kpbsd.k12.ak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chslibrary.blogs.kpbsd.k12.ak.us/" TargetMode="External"/><Relationship Id="rId2" Type="http://schemas.openxmlformats.org/officeDocument/2006/relationships/hyperlink" Target="http://library.kpbsd.k12.ak.us/7081399/research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ts.kpbsd.k12.ak.us/adfs/ls/?SAMLRequest=fVJdT8IwFH33Vyx937rNCVvDSBBiJEFdAH3wxXTbBRq2dva2fvx7y9CoD%2FB6ez7uObcj5G3TsYk1O7mEVwtovI%2B2kcj6h5xYLZniKJBJ3gIyU7HV5G7B4iBknVZGVaohfyjnGRwRtBFKEm8%2By8lLFV4lg%2BRy4A95mvpJton8DBLwy2w4jNIkG5QwIN4TaHScnDgJR0S0MJdouDRuFMahH6Z%2BnK6jIQtDlmTPxJu5HEJy07N2xnTIKEWDwb4rsQ72URzwfWCR8nqDtEFKvMnPalMl0bagV6DfRAWPy8WvxJEunLm2lbEagkq1tFFbIekhPfGK706uhayF3J6vozyCkN2u14VfPKzWZDw66LA%2BpB4ffE%2FaHoDxiP7Fj47nvHdO81mhGlF9ejdKt9ycXiQKon4ian%2FTQ5mV2EElNgJq10vTqPepBm4gJ84fCB0fTf9%2Fm%2FHFFw%3D%3D&amp;SigAlg=http%3A%2F%2Fwww.w3.org%2F2000%2F09%2Fxmldsig%23rsa-sha1&amp;Signature=E%2BGYE64uakqxgXMGkyfiPYdYzrCTaNeNY3Mjzk9%2BcOGWsBVQYx89pf1d9gvp8ppnmpFGeCNBC08aLJ4kX5%2BzVl%2BhWm6RSkMaBxZbgjdT3D4rk0J5rnJl2wCXNoI2VdfTbaS41KvhL0tWwik53Q3vsgUPvpCr1otW4n%2BfeJv0f2G8FWKXf2zRj%2FQ1wQBmhBk2BPU3kvwtKf4wfMNFj8qYLcRssVA1OEthKiwM2crMJebKE7Qh1Bay8kuASY3eQoA7YOOlns5M1zqByDVQ%2BQ5dl3Z%2F%2BGm5t5E%2BabZ2jB232bGMTpeymYB1mLGnBz%2FFpdgyW%2BbVIQXils10EDd3T4NWAA%3D%3D" TargetMode="External"/><Relationship Id="rId4" Type="http://schemas.openxmlformats.org/officeDocument/2006/relationships/hyperlink" Target="https://youtu.be/wmghsjrAH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e6X2AlwSV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chslibrary.blogs.kpbsd.k12.ak.u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533400"/>
            <a:ext cx="7085013" cy="16764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Welcome to Kenai Central High School Library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6" y="1981199"/>
            <a:ext cx="7085012" cy="1393371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>
                <a:latin typeface="Bradley Hand ITC" panose="03070402050302030203" pitchFamily="66" charset="0"/>
                <a:ea typeface="ＭＳ Ｐゴシック" panose="020B0600070205080204" pitchFamily="34" charset="-128"/>
              </a:rPr>
              <a:t>Lets make 2021-2022 </a:t>
            </a:r>
          </a:p>
          <a:p>
            <a:pPr algn="ctr" eaLnBrk="1" hangingPunct="1"/>
            <a:r>
              <a:rPr lang="en-US" altLang="en-US" sz="4400" dirty="0" smtClean="0">
                <a:latin typeface="Bradley Hand ITC" panose="03070402050302030203" pitchFamily="66" charset="0"/>
                <a:ea typeface="ＭＳ Ｐゴシック" panose="020B0600070205080204" pitchFamily="34" charset="-128"/>
              </a:rPr>
              <a:t>a fabulous year!</a:t>
            </a:r>
          </a:p>
        </p:txBody>
      </p:sp>
      <p:pic>
        <p:nvPicPr>
          <p:cNvPr id="1026" name="Picture 2" descr="https://render.bitstrips.com/v2/cpanel/3bb842a1-59a5-409b-b0bd-ae0ae1c20926-37c2eb8d-9cb1-4836-a517-19ba7ddfc68d-v1.png?transparent=1&amp;palett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29667"/>
            <a:ext cx="2232933" cy="22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0834" y="5596758"/>
            <a:ext cx="232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Gann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ea typeface="ＭＳ Ｐゴシック" panose="020B0600070205080204" pitchFamily="34" charset="-128"/>
              </a:rPr>
              <a:t>How Do I Renew a Book?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…….it is really simple!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Bring it in or let us know and we will renew it for you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Go online and renew it yourself 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Log in to Alexandria on your desktop! Your id and your last name is your password.</a:t>
            </a:r>
          </a:p>
          <a:p>
            <a:pPr eaLnBrk="1" hangingPunct="1"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25" y="1445941"/>
            <a:ext cx="1743075" cy="17430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 smtClean="0">
                <a:ea typeface="ＭＳ Ｐゴシック" panose="020B0600070205080204" pitchFamily="34" charset="-128"/>
              </a:rPr>
              <a:t>Helpful Research Tools			</a:t>
            </a:r>
            <a:r>
              <a:rPr lang="en-US" altLang="en-US" sz="3200" smtClean="0">
                <a:ea typeface="ＭＳ Ｐゴシック" panose="020B0600070205080204" pitchFamily="34" charset="-128"/>
              </a:rPr>
              <a:t/>
            </a:r>
            <a:br>
              <a:rPr lang="en-US" altLang="en-US" sz="3200" smtClean="0">
                <a:ea typeface="ＭＳ Ｐゴシック" panose="020B0600070205080204" pitchFamily="34" charset="-128"/>
              </a:rPr>
            </a:br>
            <a:r>
              <a:rPr lang="en-US" altLang="en-US" sz="1800" smtClean="0">
                <a:ea typeface="ＭＳ Ｐゴシック" panose="020B0600070205080204" pitchFamily="34" charset="-128"/>
              </a:rPr>
              <a:t>(The following can be accessed from home, too!)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52578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Accessed from our Library webpage:</a:t>
            </a:r>
          </a:p>
          <a:p>
            <a:pPr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  <a:hlinkClick r:id="rId2"/>
              </a:rPr>
              <a:t>Alexandria Researcher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  <a:hlinkClick r:id="rId3"/>
              </a:rPr>
              <a:t>World Book Online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  <a:hlinkClick r:id="rId4"/>
              </a:rPr>
              <a:t>Gale Databases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  <a:hlinkClick r:id="rId5"/>
              </a:rPr>
              <a:t>Discovery Education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  <a:hlinkClick r:id="rId6"/>
              </a:rPr>
              <a:t>SLED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Databases 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Magazines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  <a:hlinkClick r:id="rId7"/>
              </a:rPr>
              <a:t>Live Homework Help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  <a:hlinkClick r:id="rId8"/>
              </a:rPr>
              <a:t>Resources in Context</a:t>
            </a:r>
            <a:endParaRPr lang="en-US" altLang="en-US" sz="2000" dirty="0" smtClean="0">
              <a:ea typeface="ＭＳ Ｐゴシック" panose="020B0600070205080204" pitchFamily="34" charset="-128"/>
              <a:hlinkClick r:id="rId7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en-US" sz="2000" dirty="0" smtClean="0">
              <a:solidFill>
                <a:srgbClr val="002060"/>
              </a:solidFill>
              <a:ea typeface="ＭＳ Ｐゴシック" panose="020B0600070205080204" pitchFamily="34" charset="-128"/>
              <a:hlinkClick r:id="rId7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9250" y="1554480"/>
            <a:ext cx="16668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With your class sit in the area assigned by your teacher</a:t>
            </a:r>
          </a:p>
          <a:p>
            <a:r>
              <a:rPr lang="en-US" sz="2400" dirty="0" smtClean="0"/>
              <a:t>Coming with a pass sign in on the computer by each door. Sign in individually </a:t>
            </a:r>
          </a:p>
          <a:p>
            <a:r>
              <a:rPr lang="en-US" sz="2400" dirty="0" smtClean="0"/>
              <a:t>We keep track of numbers</a:t>
            </a:r>
          </a:p>
          <a:p>
            <a:r>
              <a:rPr lang="en-US" sz="2400" dirty="0" smtClean="0"/>
              <a:t>Clean areas when leaving</a:t>
            </a:r>
          </a:p>
          <a:p>
            <a:r>
              <a:rPr lang="en-US" sz="2400" dirty="0" smtClean="0"/>
              <a:t>Communicate you are returning to class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3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7086600" cy="731838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ea typeface="ＭＳ Ｐゴシック" panose="020B0600070205080204" pitchFamily="34" charset="-128"/>
              </a:rPr>
              <a:t>Using Computers?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You have an </a:t>
            </a:r>
            <a:r>
              <a:rPr lang="en-US" altLang="en-US" sz="2000" u="sng" dirty="0" smtClean="0">
                <a:ea typeface="ＭＳ Ｐゴシック" panose="020B0600070205080204" pitchFamily="34" charset="-128"/>
              </a:rPr>
              <a:t>KPBSD Internet Use permission form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on file</a:t>
            </a:r>
          </a:p>
          <a:p>
            <a:pPr eaLnBrk="1" hangingPunct="1">
              <a:defRPr/>
            </a:pPr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000" u="sng" dirty="0" smtClean="0">
                <a:ea typeface="ＭＳ Ｐゴシック" panose="020B0600070205080204" pitchFamily="34" charset="-128"/>
              </a:rPr>
              <a:t>All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usage must be school-related </a:t>
            </a:r>
          </a:p>
          <a:p>
            <a:pPr eaLnBrk="1" hangingPunct="1"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No playing games during class time</a:t>
            </a:r>
          </a:p>
          <a:p>
            <a:pPr eaLnBrk="1" hangingPunct="1"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Classes have priority over individuals with passes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13" y="396240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 smtClean="0">
                <a:ea typeface="ＭＳ Ｐゴシック" panose="020B0600070205080204" pitchFamily="34" charset="-128"/>
              </a:rPr>
              <a:t>Printing from a computer?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914400"/>
            <a:ext cx="5257800" cy="52117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2400" i="1" u="sng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Print your school work 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Pick up printing from copier  by library office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Copy what you need into word document before printing from internet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Choose the correct printer go to settings on your computer to add printer</a:t>
            </a:r>
          </a:p>
          <a:p>
            <a:pPr marL="0" indent="0" eaLnBrk="1" hangingPunct="1">
              <a:buNone/>
            </a:pPr>
            <a:r>
              <a:rPr lang="en-US" altLang="ja-JP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    07 Library 227 on Sharon</a:t>
            </a:r>
          </a:p>
          <a:p>
            <a:pPr marL="0" indent="0" eaLnBrk="1" hangingPunct="1">
              <a:buNone/>
            </a:pPr>
            <a:endParaRPr lang="en-US" altLang="ja-JP" b="1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056073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ea typeface="ＭＳ Ｐゴシック" panose="020B0600070205080204" pitchFamily="34" charset="-128"/>
              </a:rPr>
              <a:t>Other Library Services	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4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Emailing scanned copy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Copy things that you need multiple copies of for class </a:t>
            </a:r>
            <a:endParaRPr lang="en-US" altLang="en-US" sz="2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Laminating – cost varies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Inter-Library Loans 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(from other libraries in the district</a:t>
            </a:r>
            <a:r>
              <a:rPr lang="en-US" altLang="ja-JP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endParaRPr lang="en-US" altLang="en-US" sz="24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267200"/>
            <a:ext cx="2200275" cy="220027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Overdrive @KCHS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Electronic Books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Audio Books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Guttenberg Books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  <a:hlinkClick r:id="rId2"/>
              </a:rPr>
              <a:t>Sora App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to use</a:t>
            </a:r>
          </a:p>
          <a:p>
            <a:pPr marL="0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  Add KPBSD Schools as     location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Library 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Sora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Sign in with computer User Name and password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838200"/>
            <a:ext cx="24288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KPBSD Resources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Kenai Peninsula Borough School District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Worldbook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Discovery Education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Canvas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925888"/>
            <a:ext cx="2200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 smtClean="0">
                <a:ea typeface="ＭＳ Ｐゴシック" panose="020B0600070205080204" pitchFamily="34" charset="-128"/>
              </a:rPr>
              <a:t>Do You Have Any Questions?	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Locating resources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Library procedures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  <a:hlinkClick r:id="rId2"/>
              </a:rPr>
              <a:t>Alexandria online catalog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400" dirty="0" smtClean="0">
                <a:ea typeface="ＭＳ Ｐゴシック" panose="020B0600070205080204" pitchFamily="34" charset="-128"/>
                <a:hlinkClick r:id="rId3"/>
              </a:rPr>
              <a:t>Library webpage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How to check out a book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2954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 smtClean="0">
                <a:latin typeface="Bradley Hand ITC" panose="03070402050302030203" pitchFamily="66" charset="0"/>
                <a:ea typeface="ＭＳ Ｐゴシック" panose="020B0600070205080204" pitchFamily="34" charset="-128"/>
              </a:rPr>
              <a:t/>
            </a:r>
            <a:br>
              <a:rPr lang="en-US" altLang="en-US" sz="3200" b="1" dirty="0" smtClean="0">
                <a:latin typeface="Bradley Hand ITC" panose="03070402050302030203" pitchFamily="66" charset="0"/>
                <a:ea typeface="ＭＳ Ｐゴシック" panose="020B0600070205080204" pitchFamily="34" charset="-128"/>
              </a:rPr>
            </a:br>
            <a:endParaRPr lang="en-US" altLang="en-US" sz="3200" b="1" dirty="0" smtClean="0">
              <a:latin typeface="Bradley Hand ITC" panose="03070402050302030203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267200"/>
            <a:ext cx="5791199" cy="1858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smtClean="0">
                <a:latin typeface="Bradley Hand ITC" panose="03070402050302030203" pitchFamily="66" charset="0"/>
                <a:ea typeface="ＭＳ Ｐゴシック" panose="020B0600070205080204" pitchFamily="34" charset="-128"/>
              </a:rPr>
              <a:t>Please let us know how we can help!</a:t>
            </a:r>
          </a:p>
          <a:p>
            <a:pPr algn="ctr" eaLnBrk="1" hangingPunct="1">
              <a:buFontTx/>
              <a:buNone/>
            </a:pPr>
            <a:r>
              <a:rPr lang="en-US" altLang="en-US" sz="3200" b="1" dirty="0" smtClean="0">
                <a:latin typeface="Bradley Hand ITC" panose="03070402050302030203" pitchFamily="66" charset="0"/>
                <a:ea typeface="ＭＳ Ｐゴシック" panose="020B0600070205080204" pitchFamily="34" charset="-128"/>
                <a:hlinkClick r:id="rId2"/>
              </a:rPr>
              <a:t>Email Ms. Gann</a:t>
            </a:r>
            <a:endParaRPr lang="en-US" altLang="en-US" sz="3200" b="1" dirty="0" smtClean="0">
              <a:latin typeface="Bradley Hand ITC" panose="03070402050302030203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09600"/>
            <a:ext cx="35623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Today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Objectives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79524" y="1600200"/>
            <a:ext cx="5578475" cy="4525963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Introduction to library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Locating resources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Reference materials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Library procedures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  <a:hlinkClick r:id="rId2"/>
              </a:rPr>
              <a:t>KCHS Alexandria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– library catalog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Visit </a:t>
            </a:r>
            <a:r>
              <a:rPr lang="en-US" altLang="en-US" sz="2400" dirty="0" smtClean="0">
                <a:ea typeface="ＭＳ Ｐゴシック" panose="020B0600070205080204" pitchFamily="34" charset="-128"/>
                <a:hlinkClick r:id="rId3"/>
              </a:rPr>
              <a:t>KCHS Library Web Page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400" dirty="0" smtClean="0">
                <a:ea typeface="ＭＳ Ｐゴシック" panose="020B0600070205080204" pitchFamily="34" charset="-128"/>
                <a:hlinkClick r:id="rId4"/>
              </a:rPr>
              <a:t>Put a book on Hold Alexandria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400" dirty="0" smtClean="0">
                <a:ea typeface="ＭＳ Ｐゴシック" panose="020B0600070205080204" pitchFamily="34" charset="-128"/>
                <a:hlinkClick r:id="rId5"/>
              </a:rPr>
              <a:t>Canvas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log in on KPBSD website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08000"/>
            <a:ext cx="1819275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Library Staff and Hours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5410200" cy="4525963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Library Staff</a:t>
            </a:r>
          </a:p>
          <a:p>
            <a:pPr marL="914400" lvl="1" indent="-457200"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Librarian:  Ms. Gann</a:t>
            </a:r>
          </a:p>
          <a:p>
            <a:pPr marL="914400" lvl="1" indent="-457200"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T TH &amp; F am</a:t>
            </a:r>
          </a:p>
          <a:p>
            <a:pPr marL="914400" lvl="1" indent="-457200"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Assistant: Mrs. Brown </a:t>
            </a:r>
          </a:p>
          <a:p>
            <a:pPr marL="914400" lvl="1" indent="-457200"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M W &amp; F pm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533400" indent="-533400"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Hours:   7:30 – 2:30</a:t>
            </a:r>
          </a:p>
          <a:p>
            <a:pPr marL="533400" indent="-533400"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Study Hall M-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Th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2:30 – 3:30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   *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sign in and out please during study hall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43200"/>
            <a:ext cx="1667140" cy="1667140"/>
          </a:xfrm>
          <a:prstGeom prst="rect">
            <a:avLst/>
          </a:prstGeom>
        </p:spPr>
      </p:pic>
      <p:pic>
        <p:nvPicPr>
          <p:cNvPr id="1028" name="Picture 4" descr="welcome b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57" y="128349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 smtClean="0">
                <a:ea typeface="ＭＳ Ｐゴシック" panose="020B0600070205080204" pitchFamily="34" charset="-128"/>
              </a:rPr>
              <a:t>Expectations</a:t>
            </a:r>
            <a:r>
              <a:rPr lang="en-US" altLang="en-US" sz="1000" smtClean="0">
                <a:ea typeface="ＭＳ Ｐゴシック" panose="020B0600070205080204" pitchFamily="34" charset="-128"/>
              </a:rPr>
              <a:t/>
            </a:r>
            <a:br>
              <a:rPr lang="en-US" altLang="en-US" sz="1000" smtClean="0">
                <a:ea typeface="ＭＳ Ｐゴシック" panose="020B0600070205080204" pitchFamily="34" charset="-128"/>
              </a:rPr>
            </a:br>
            <a:endParaRPr lang="en-US" altLang="en-US" sz="1200" i="1" smtClean="0">
              <a:ea typeface="ＭＳ Ｐゴシック" panose="020B0600070205080204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1219200"/>
            <a:ext cx="5257800" cy="4906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1800" u="sng" dirty="0" smtClean="0">
              <a:ea typeface="+mn-ea"/>
            </a:endParaRPr>
          </a:p>
          <a:p>
            <a:pPr eaLnBrk="1" hangingPunct="1">
              <a:defRPr/>
            </a:pPr>
            <a:r>
              <a:rPr lang="en-US" sz="1800" dirty="0" smtClean="0">
                <a:ea typeface="+mn-ea"/>
              </a:rPr>
              <a:t>Work quietly and stay on task</a:t>
            </a:r>
          </a:p>
          <a:p>
            <a:pPr eaLnBrk="1" hangingPunct="1">
              <a:defRPr/>
            </a:pPr>
            <a:r>
              <a:rPr lang="en-US" sz="1800" dirty="0" smtClean="0">
                <a:ea typeface="+mn-ea"/>
              </a:rPr>
              <a:t>Please sign in and out on computer</a:t>
            </a:r>
          </a:p>
          <a:p>
            <a:pPr eaLnBrk="1" hangingPunct="1">
              <a:defRPr/>
            </a:pPr>
            <a:r>
              <a:rPr lang="en-US" sz="1800" dirty="0" smtClean="0">
                <a:ea typeface="+mn-ea"/>
              </a:rPr>
              <a:t>No Food and beverages </a:t>
            </a:r>
          </a:p>
          <a:p>
            <a:pPr eaLnBrk="1" hangingPunct="1">
              <a:defRPr/>
            </a:pPr>
            <a:r>
              <a:rPr lang="en-US" sz="1800" dirty="0" smtClean="0">
                <a:ea typeface="+mn-ea"/>
              </a:rPr>
              <a:t>Use email for school-related projects</a:t>
            </a:r>
          </a:p>
          <a:p>
            <a:pPr eaLnBrk="1" hangingPunct="1">
              <a:defRPr/>
            </a:pPr>
            <a:r>
              <a:rPr lang="en-US" sz="1800" dirty="0" smtClean="0">
                <a:ea typeface="+mn-ea"/>
              </a:rPr>
              <a:t>Use the internet responsibly, abiding by KCHS and KPBSD internet guidelines</a:t>
            </a:r>
          </a:p>
          <a:p>
            <a:pPr eaLnBrk="1" hangingPunct="1">
              <a:defRPr/>
            </a:pPr>
            <a:r>
              <a:rPr lang="en-US" sz="1800" dirty="0" smtClean="0">
                <a:ea typeface="+mn-ea"/>
              </a:rPr>
              <a:t>Please clean up your area and push in your chair when you leave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25" y="457200"/>
            <a:ext cx="2228850" cy="2228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Protocol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</a:t>
            </a:r>
            <a:r>
              <a:rPr lang="en-US" dirty="0" smtClean="0"/>
              <a:t>your computer after use</a:t>
            </a:r>
          </a:p>
          <a:p>
            <a:r>
              <a:rPr lang="en-US" dirty="0" smtClean="0"/>
              <a:t>Need a book </a:t>
            </a:r>
            <a:r>
              <a:rPr lang="en-US" dirty="0" smtClean="0">
                <a:hlinkClick r:id="rId2"/>
              </a:rPr>
              <a:t>place hold on Alexandria</a:t>
            </a:r>
            <a:endParaRPr lang="en-US" dirty="0" smtClean="0"/>
          </a:p>
          <a:p>
            <a:r>
              <a:rPr lang="en-US" dirty="0" smtClean="0"/>
              <a:t>Follow all </a:t>
            </a:r>
            <a:r>
              <a:rPr lang="en-US" dirty="0" smtClean="0"/>
              <a:t>instructions from teachers and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in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170" y="1752600"/>
            <a:ext cx="5430429" cy="4525963"/>
          </a:xfrm>
        </p:spPr>
        <p:txBody>
          <a:bodyPr/>
          <a:lstStyle/>
          <a:p>
            <a:r>
              <a:rPr lang="en-US" sz="2400" dirty="0" smtClean="0"/>
              <a:t>Sit at tables or booths</a:t>
            </a:r>
          </a:p>
          <a:p>
            <a:r>
              <a:rPr lang="en-US" sz="2400" dirty="0" smtClean="0"/>
              <a:t>No food or drink at computers</a:t>
            </a:r>
          </a:p>
          <a:p>
            <a:r>
              <a:rPr lang="en-US" sz="2400" dirty="0" smtClean="0"/>
              <a:t>Wipe </a:t>
            </a:r>
            <a:r>
              <a:rPr lang="en-US" sz="2400" dirty="0" smtClean="0"/>
              <a:t>down </a:t>
            </a:r>
            <a:r>
              <a:rPr lang="en-US" sz="2400" dirty="0" smtClean="0"/>
              <a:t>your table after use</a:t>
            </a:r>
            <a:endParaRPr lang="en-US" sz="2400" dirty="0" smtClean="0"/>
          </a:p>
          <a:p>
            <a:r>
              <a:rPr lang="en-US" sz="2400" dirty="0" smtClean="0"/>
              <a:t>Follow all instructions from staff</a:t>
            </a:r>
          </a:p>
          <a:p>
            <a:r>
              <a:rPr lang="en-US" sz="2400" b="1" dirty="0" smtClean="0"/>
              <a:t>Keep your library neat and tidy it is a fabulous library</a:t>
            </a:r>
          </a:p>
          <a:p>
            <a:r>
              <a:rPr lang="en-US" sz="2400" b="1" dirty="0" smtClean="0"/>
              <a:t>Please remind each other to push in chairs and leave their area clean! If you see something  on the floor pick it up!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536" y="396469"/>
            <a:ext cx="2048434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Location of Materials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?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1499937"/>
            <a:ext cx="5502275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Biographies (B)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– Back Wall left side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Fiction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(DEW) 5 Tall Shelves left side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Non-Fiction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(000.0 A-999.9) –  5 Tall stacks right side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Alaska Collection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 (AK)– 979 in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nonfiction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Reference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(R) – short wall by Circulation desk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Encyclopedias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– In Reference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Supplies – tables around the library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Book return – circulation desk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Printer - Library 227 on Sharon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Sign in Computer each end of Lab 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2000" i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524000"/>
            <a:ext cx="1562501" cy="156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ea typeface="ＭＳ Ｐゴシック" panose="020B0600070205080204" pitchFamily="34" charset="-128"/>
              </a:rPr>
              <a:t>Find a Book?	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Go to  </a:t>
            </a:r>
            <a:r>
              <a:rPr lang="en-US" dirty="0" smtClean="0">
                <a:ea typeface="+mn-ea"/>
                <a:hlinkClick r:id="rId2"/>
              </a:rPr>
              <a:t>KCHS Library webpage</a:t>
            </a:r>
            <a:endParaRPr lang="en-US" dirty="0" smtClean="0"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Find Alexandria Researcher Link on each student desktop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Browse the shelves or place hold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Ask a friend or classmate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Ask a teacher or librarian for help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6" y="6858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Check out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Bring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book to front counter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Type  or scan your id in the wireless keypad 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Date due gets stamped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Return or renew it in 3 weeks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May check out 6 books or more if needed just ask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76262"/>
            <a:ext cx="204787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Stack of books design templat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4469</TotalTime>
  <Words>717</Words>
  <Application>Microsoft Office PowerPoint</Application>
  <PresentationFormat>On-screen Show (4:3)</PresentationFormat>
  <Paragraphs>128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Bradley Hand ITC</vt:lpstr>
      <vt:lpstr>Century Gothic</vt:lpstr>
      <vt:lpstr>Stack of books design template</vt:lpstr>
      <vt:lpstr>Welcome to Kenai Central High School Library</vt:lpstr>
      <vt:lpstr>Today’s Objectives</vt:lpstr>
      <vt:lpstr>Library Staff and Hours</vt:lpstr>
      <vt:lpstr>Expectations </vt:lpstr>
      <vt:lpstr> Protocol Library</vt:lpstr>
      <vt:lpstr>Lunch in the Library</vt:lpstr>
      <vt:lpstr>Location of Materials?</vt:lpstr>
      <vt:lpstr>Find a Book?  </vt:lpstr>
      <vt:lpstr>Check out </vt:lpstr>
      <vt:lpstr>How Do I Renew a Book? </vt:lpstr>
      <vt:lpstr>Helpful Research Tools    (The following can be accessed from home, too!)</vt:lpstr>
      <vt:lpstr>Visiting the Library</vt:lpstr>
      <vt:lpstr>Using Computers? </vt:lpstr>
      <vt:lpstr>Printing from a computer? </vt:lpstr>
      <vt:lpstr>Other Library Services  </vt:lpstr>
      <vt:lpstr>Overdrive @KCHS</vt:lpstr>
      <vt:lpstr>KPBSD Resources Available</vt:lpstr>
      <vt:lpstr>Do You Have Any Questions? </vt:lpstr>
      <vt:lpstr> </vt:lpstr>
    </vt:vector>
  </TitlesOfParts>
  <Company>&lt;ASD&gt;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Jill Gann</cp:lastModifiedBy>
  <cp:revision>154</cp:revision>
  <cp:lastPrinted>2019-08-26T15:10:35Z</cp:lastPrinted>
  <dcterms:created xsi:type="dcterms:W3CDTF">2005-06-06T17:24:36Z</dcterms:created>
  <dcterms:modified xsi:type="dcterms:W3CDTF">2021-08-17T23:30:43Z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