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Open Sans" panose="020B0606030504020204" pitchFamily="34" charset="0"/>
      <p:regular r:id="rId27"/>
      <p:bold r:id="rId28"/>
      <p:italic r:id="rId29"/>
      <p:boldItalic r:id="rId30"/>
    </p:embeddedFont>
    <p:embeddedFont>
      <p:font typeface="Work Sans" panose="00000500000000000000" pitchFamily="2" charset="0"/>
      <p:regular r:id="rId31"/>
      <p:bold r:id="rId32"/>
    </p:embeddedFont>
    <p:embeddedFont>
      <p:font typeface="Georgia" panose="02040502050405020303"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Lucida Sans" panose="020B06020405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1C5EC6-059D-4DE7-BC86-726C5668B660}">
  <a:tblStyle styleId="{221C5EC6-059D-4DE7-BC86-726C5668B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487"/>
  </p:normalViewPr>
  <p:slideViewPr>
    <p:cSldViewPr snapToGrid="0">
      <p:cViewPr varScale="1">
        <p:scale>
          <a:sx n="85" d="100"/>
          <a:sy n="85" d="100"/>
        </p:scale>
        <p:origin x="9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ribbr.com/apa-style/apa-seventh-edition-chang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89af7d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e89af7d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These lecture slides are based on </a:t>
            </a:r>
            <a:r>
              <a:rPr lang="en-GB" dirty="0" err="1"/>
              <a:t>Scribbr’s</a:t>
            </a:r>
            <a:r>
              <a:rPr lang="en-GB" dirty="0"/>
              <a:t> Knowledge Base article </a:t>
            </a:r>
            <a:r>
              <a:rPr lang="en-GB" i="1" dirty="0"/>
              <a:t>APA Manual 7th edition: The most notable changes</a:t>
            </a:r>
            <a:r>
              <a:rPr lang="en-GB" dirty="0"/>
              <a:t>, which can be found here: </a:t>
            </a:r>
            <a:r>
              <a:rPr lang="en-US" dirty="0">
                <a:hlinkClick r:id="rId3"/>
              </a:rPr>
              <a:t>https://www.scribbr.com/apa-style/apa-seventh-edition-changes/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f3209e9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df3209e9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For ebooks, the format, platform, or device (e.g. Kindle) is no longer included in the reference.</a:t>
            </a:r>
            <a:endParaRPr/>
          </a:p>
          <a:p>
            <a:pPr marL="457200" lvl="0" indent="-298450" algn="l" rtl="0">
              <a:spcBef>
                <a:spcPts val="0"/>
              </a:spcBef>
              <a:spcAft>
                <a:spcPts val="0"/>
              </a:spcAft>
              <a:buSzPts val="1100"/>
              <a:buChar char="●"/>
            </a:pPr>
            <a:r>
              <a:rPr lang="en-GB"/>
              <a:t>The publisher is included in the reference.</a:t>
            </a:r>
            <a:endParaRPr/>
          </a:p>
          <a:p>
            <a:pPr marL="457200" lvl="0" indent="-298450" algn="l" rtl="0">
              <a:spcBef>
                <a:spcPts val="0"/>
              </a:spcBef>
              <a:spcAft>
                <a:spcPts val="0"/>
              </a:spcAft>
              <a:buSzPts val="1100"/>
              <a:buChar char="●"/>
            </a:pPr>
            <a:r>
              <a:rPr lang="en-GB"/>
              <a:t>The DOI is formatted according to the new 7th edition guidelines.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df3209e9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df3209e9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Clear guidelines are provided for citing contributors other than authors and editors.</a:t>
            </a:r>
            <a:endParaRPr/>
          </a:p>
          <a:p>
            <a:pPr marL="457200" lvl="0" indent="-298450" algn="l" rtl="0">
              <a:spcBef>
                <a:spcPts val="0"/>
              </a:spcBef>
              <a:spcAft>
                <a:spcPts val="0"/>
              </a:spcAft>
              <a:buSzPts val="1100"/>
              <a:buChar char="●"/>
            </a:pPr>
            <a:r>
              <a:rPr lang="en-GB"/>
              <a:t>The contributors appear in the author position.</a:t>
            </a:r>
            <a:endParaRPr/>
          </a:p>
          <a:p>
            <a:pPr marL="457200" lvl="0" indent="-298450" algn="l" rtl="0">
              <a:spcBef>
                <a:spcPts val="0"/>
              </a:spcBef>
              <a:spcAft>
                <a:spcPts val="0"/>
              </a:spcAft>
              <a:buSzPts val="1100"/>
              <a:buChar char="●"/>
            </a:pPr>
            <a:r>
              <a:rPr lang="en-GB"/>
              <a:t>The role of the contributor is added in parentheses after their name, for example: Jones, P. D. (Director).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df3209e9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df3209e9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Writing inclusively and without bias is the new standard, and APA’s new publication manual contains a separate chapter on this topic.</a:t>
            </a:r>
            <a:endParaRPr/>
          </a:p>
          <a:p>
            <a:pPr marL="0" lvl="0" indent="0" algn="l" rtl="0">
              <a:spcBef>
                <a:spcPts val="0"/>
              </a:spcBef>
              <a:spcAft>
                <a:spcPts val="0"/>
              </a:spcAft>
              <a:buNone/>
            </a:pPr>
            <a:endParaRPr/>
          </a:p>
          <a:p>
            <a:pPr marL="0" lvl="0" indent="0" algn="l" rtl="0">
              <a:spcBef>
                <a:spcPts val="0"/>
              </a:spcBef>
              <a:spcAft>
                <a:spcPts val="0"/>
              </a:spcAft>
              <a:buNone/>
            </a:pPr>
            <a:r>
              <a:rPr lang="en-GB"/>
              <a:t>The guidelines provided by APA help authors reduce bias around topics such as gender, age, disability, racial and ethnic identity, and sexual orientation, as well as being sensitive to labels and describing individuals at the appropriate level of specificity.</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df3209e9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df3209e9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singular “they” or “their” is endorsed as a gender-neutral pronoun. Avoid using “he or she” to refer to people of unspecified gender.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df3209e9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df3209e9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Instead of using adjectives as nouns to label groups of people, descriptive phrases are generally preferred. Respect the language that people use to describe themselves and be aware that language changes over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df3209e9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df3209e9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When possible, give specific characteristics rather than broad categories. The appropriate choice depends on context.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f3209e9f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df3209e9f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the 7th edition, APA decided to provide separate format guidelines for professional and student papers. For both types a sample paper is included. Some notable changes for student papers follow in the next three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f3209e9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df3209e9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In the 6th edition, only the use of Times New Roman was recommended. In the 7th edition there is more flexibility regarding fonts.</a:t>
            </a:r>
            <a:endParaRPr/>
          </a:p>
          <a:p>
            <a:pPr marL="457200" lvl="0" indent="-298450" algn="l" rtl="0">
              <a:spcBef>
                <a:spcPts val="0"/>
              </a:spcBef>
              <a:spcAft>
                <a:spcPts val="0"/>
              </a:spcAft>
              <a:buSzPts val="1100"/>
              <a:buChar char="●"/>
            </a:pPr>
            <a:r>
              <a:rPr lang="en-GB"/>
              <a:t>The most important things is that the font should be easy to read for everyone.</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df3209e9f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df3209e9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student papers, a running head (stating the paper title at the top of every page) is no longer required.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df3209e9f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df3209e9f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Heading levels 3, 4, and 5 are updated to improve readability.</a:t>
            </a:r>
            <a:endParaRPr/>
          </a:p>
          <a:p>
            <a:pPr marL="457200" lvl="0" indent="-298450" algn="l" rtl="0">
              <a:spcBef>
                <a:spcPts val="0"/>
              </a:spcBef>
              <a:spcAft>
                <a:spcPts val="0"/>
              </a:spcAft>
              <a:buSzPts val="1100"/>
              <a:buChar char="●"/>
            </a:pPr>
            <a:r>
              <a:rPr lang="en-GB"/>
              <a:t>All headings are now bold and title case.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f3209e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f3209e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The 6th edition, published in 2009, has been around for 10 years.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df3209e9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df3209e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df3209e9f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df3209e9f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df3209e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df3209e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new APA Publication Manual (7th edition) is available in various versions, from </a:t>
            </a:r>
            <a:r>
              <a:rPr lang="en-GB" dirty="0" err="1"/>
              <a:t>ebook</a:t>
            </a:r>
            <a:r>
              <a:rPr lang="en-GB" dirty="0"/>
              <a:t> to hardcover. In addition, APA published a concise student version, available on Amazon.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df3209e9f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df3209e9f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ef070d5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ef070d5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df3209e9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df3209e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More examples and easier guidelines for citing online sources (e.g. social media, podcasts, YouTube videos).</a:t>
            </a:r>
            <a:endParaRPr/>
          </a:p>
          <a:p>
            <a:pPr marL="457200" lvl="0" indent="-298450" algn="l" rtl="0">
              <a:spcBef>
                <a:spcPts val="0"/>
              </a:spcBef>
              <a:spcAft>
                <a:spcPts val="0"/>
              </a:spcAft>
              <a:buSzPts val="1100"/>
              <a:buChar char="●"/>
            </a:pPr>
            <a:r>
              <a:rPr lang="en-GB"/>
              <a:t>Recommended usage of singular “they”.</a:t>
            </a:r>
            <a:endParaRPr/>
          </a:p>
          <a:p>
            <a:pPr marL="457200" lvl="0" indent="-298450" algn="l" rtl="0">
              <a:spcBef>
                <a:spcPts val="0"/>
              </a:spcBef>
              <a:spcAft>
                <a:spcPts val="0"/>
              </a:spcAft>
              <a:buSzPts val="1100"/>
              <a:buChar char="●"/>
            </a:pPr>
            <a:r>
              <a:rPr lang="en-GB"/>
              <a:t>Specific formatting guidelines for student papers (compared to academic papers), including a sample paper.</a:t>
            </a:r>
            <a:endParaRPr/>
          </a:p>
          <a:p>
            <a:pPr marL="457200" lvl="0" indent="-298450" algn="l" rtl="0">
              <a:spcBef>
                <a:spcPts val="0"/>
              </a:spcBef>
              <a:spcAft>
                <a:spcPts val="0"/>
              </a:spcAft>
              <a:buSzPts val="1100"/>
              <a:buChar char="●"/>
            </a:pPr>
            <a:r>
              <a:rPr lang="en-GB"/>
              <a:t>Small changes in how to cite sources.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df3209e9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df3209e9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When it comes to citing sources, more guidelines have been added that make citing online sources easier and clearer.</a:t>
            </a:r>
            <a:endParaRPr/>
          </a:p>
          <a:p>
            <a:pPr marL="0" lvl="0" indent="0" algn="l" rtl="0">
              <a:spcBef>
                <a:spcPts val="0"/>
              </a:spcBef>
              <a:spcAft>
                <a:spcPts val="0"/>
              </a:spcAft>
              <a:buNone/>
            </a:pPr>
            <a:r>
              <a:rPr lang="en-GB"/>
              <a:t>In total, 114 examples are provided, ranging from books and periodicals to audiovisuals and social media. For each reference category, an easy template is provided to help you understand and apply the citation guidelines.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f3209e9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f3209e9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The publisher location is no longer included in the reference.</a:t>
            </a:r>
            <a:endParaRPr/>
          </a:p>
          <a:p>
            <a:pPr marL="457200" lvl="0" indent="-298450" algn="l" rtl="0">
              <a:spcBef>
                <a:spcPts val="0"/>
              </a:spcBef>
              <a:spcAft>
                <a:spcPts val="0"/>
              </a:spcAft>
              <a:buSzPts val="1100"/>
              <a:buChar char="●"/>
            </a:pPr>
            <a:r>
              <a:rPr lang="en-GB"/>
              <a:t>Many students had difficulties finding this information.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df3209e9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df3209e9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in-text citation for works with three or more authors is now shortened right from the first citation. You only include the first author’s name and “et al.” (meaning “and others”).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df3209e9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df3209e9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Surnames and initials for up to 20 authors (instead of 7) should be provided in the reference list.</a:t>
            </a:r>
            <a:endParaRPr/>
          </a:p>
          <a:p>
            <a:pPr marL="457200" lvl="0" indent="-298450" algn="l" rtl="0">
              <a:spcBef>
                <a:spcPts val="0"/>
              </a:spcBef>
              <a:spcAft>
                <a:spcPts val="0"/>
              </a:spcAft>
              <a:buSzPts val="1100"/>
              <a:buChar char="●"/>
            </a:pPr>
            <a:r>
              <a:rPr lang="en-GB"/>
              <a:t>If a source is authored by more than 20 authors, only the first 19 authors and the last author are included. In between the 19th and last author you place an ellipses to indicate names are omitted.</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f3209e9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df3209e9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Most journal articles and books have a DOI (Digital Object Identifier) assigned to them. This unique link is stable (it doesn’t change over time) and makes retrieving a source easier for readers.</a:t>
            </a:r>
            <a:endParaRPr/>
          </a:p>
          <a:p>
            <a:pPr marL="457200" lvl="0" indent="-298450" algn="l" rtl="0">
              <a:spcBef>
                <a:spcPts val="0"/>
              </a:spcBef>
              <a:spcAft>
                <a:spcPts val="0"/>
              </a:spcAft>
              <a:buSzPts val="1100"/>
              <a:buChar char="●"/>
            </a:pPr>
            <a:r>
              <a:rPr lang="en-GB"/>
              <a:t>DOIs are formatted the same as URLs. The label “DOI:” is no longer used.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df3209e9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df3209e9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URLs are no longer preceded by “Retrieved from,” unless a retrieval date is needed (e.g. for Wikipedia articles where content frequently changes).</a:t>
            </a:r>
            <a:endParaRPr/>
          </a:p>
          <a:p>
            <a:pPr marL="457200" lvl="0" indent="-298450" algn="l" rtl="0">
              <a:spcBef>
                <a:spcPts val="0"/>
              </a:spcBef>
              <a:spcAft>
                <a:spcPts val="0"/>
              </a:spcAft>
              <a:buSzPts val="1100"/>
              <a:buChar char="●"/>
            </a:pPr>
            <a:r>
              <a:rPr lang="en-GB"/>
              <a:t>The website name is included (unless it’s the same as the author).</a:t>
            </a:r>
            <a:endParaRPr/>
          </a:p>
          <a:p>
            <a:pPr marL="457200" lvl="0" indent="-298450" algn="l" rtl="0">
              <a:spcBef>
                <a:spcPts val="0"/>
              </a:spcBef>
              <a:spcAft>
                <a:spcPts val="0"/>
              </a:spcAft>
              <a:buSzPts val="1100"/>
              <a:buChar char="●"/>
            </a:pPr>
            <a:r>
              <a:rPr lang="en-GB"/>
              <a:t>Web page titles are italicized.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11"/>
          <p:cNvSpPr txBox="1">
            <a:spLocks noGrp="1"/>
          </p:cNvSpPr>
          <p:nvPr>
            <p:ph type="body" idx="1"/>
          </p:nvPr>
        </p:nvSpPr>
        <p:spPr>
          <a:xfrm>
            <a:off x="934075" y="1152475"/>
            <a:ext cx="3240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11"/>
          <p:cNvSpPr txBox="1">
            <a:spLocks noGrp="1"/>
          </p:cNvSpPr>
          <p:nvPr>
            <p:ph type="body" idx="2"/>
          </p:nvPr>
        </p:nvSpPr>
        <p:spPr>
          <a:xfrm>
            <a:off x="4894075" y="1152475"/>
            <a:ext cx="3240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dark)">
  <p:cSld name="TITLE_ONLY_1">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2000" y="555600"/>
            <a:ext cx="3240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14"/>
          <p:cNvSpPr txBox="1">
            <a:spLocks noGrp="1"/>
          </p:cNvSpPr>
          <p:nvPr>
            <p:ph type="body" idx="1"/>
          </p:nvPr>
        </p:nvSpPr>
        <p:spPr>
          <a:xfrm>
            <a:off x="972000" y="1389600"/>
            <a:ext cx="3240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dark)">
  <p:cSld name="ONE_COLUMN_TEXT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972000" y="555600"/>
            <a:ext cx="3240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 name="Google Shape;50;p15"/>
          <p:cNvSpPr txBox="1">
            <a:spLocks noGrp="1"/>
          </p:cNvSpPr>
          <p:nvPr>
            <p:ph type="body" idx="1"/>
          </p:nvPr>
        </p:nvSpPr>
        <p:spPr>
          <a:xfrm>
            <a:off x="972000" y="1389600"/>
            <a:ext cx="3240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6"/>
          <p:cNvSpPr txBox="1">
            <a:spLocks noGrp="1"/>
          </p:cNvSpPr>
          <p:nvPr>
            <p:ph type="title"/>
          </p:nvPr>
        </p:nvSpPr>
        <p:spPr>
          <a:xfrm>
            <a:off x="488100" y="1233175"/>
            <a:ext cx="360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5" name="Google Shape;55;p16"/>
          <p:cNvSpPr txBox="1">
            <a:spLocks noGrp="1"/>
          </p:cNvSpPr>
          <p:nvPr>
            <p:ph type="body" idx="2"/>
          </p:nvPr>
        </p:nvSpPr>
        <p:spPr>
          <a:xfrm>
            <a:off x="5058000" y="724075"/>
            <a:ext cx="3600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7"/>
          <p:cNvSpPr txBox="1">
            <a:spLocks noGrp="1"/>
          </p:cNvSpPr>
          <p:nvPr>
            <p:ph type="body" idx="1"/>
          </p:nvPr>
        </p:nvSpPr>
        <p:spPr>
          <a:xfrm>
            <a:off x="972000" y="4230575"/>
            <a:ext cx="54000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dark)">
  <p:cSld name="CAPTION_ONLY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8"/>
          <p:cNvSpPr txBox="1">
            <a:spLocks noGrp="1"/>
          </p:cNvSpPr>
          <p:nvPr>
            <p:ph type="body" idx="1"/>
          </p:nvPr>
        </p:nvSpPr>
        <p:spPr>
          <a:xfrm>
            <a:off x="972000" y="4230575"/>
            <a:ext cx="54000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9"/>
          <p:cNvSpPr txBox="1">
            <a:spLocks noGrp="1"/>
          </p:cNvSpPr>
          <p:nvPr>
            <p:ph type="title" hasCustomPrompt="1"/>
          </p:nvPr>
        </p:nvSpPr>
        <p:spPr>
          <a:xfrm>
            <a:off x="972000" y="1106125"/>
            <a:ext cx="72000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a:spLocks noGrp="1"/>
          </p:cNvSpPr>
          <p:nvPr>
            <p:ph type="body" idx="1"/>
          </p:nvPr>
        </p:nvSpPr>
        <p:spPr>
          <a:xfrm>
            <a:off x="972000" y="3152225"/>
            <a:ext cx="72000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rgbClr val="707DA7"/>
              </a:buClr>
              <a:buSzPts val="1800"/>
              <a:buChar char="●"/>
              <a:defRPr>
                <a:solidFill>
                  <a:srgbClr val="707DA7"/>
                </a:solidFill>
              </a:defRPr>
            </a:lvl1pPr>
            <a:lvl2pPr marL="914400" lvl="1" indent="-317500" algn="ctr">
              <a:spcBef>
                <a:spcPts val="1600"/>
              </a:spcBef>
              <a:spcAft>
                <a:spcPts val="0"/>
              </a:spcAft>
              <a:buClr>
                <a:srgbClr val="707DA7"/>
              </a:buClr>
              <a:buSzPts val="1400"/>
              <a:buChar char="○"/>
              <a:defRPr>
                <a:solidFill>
                  <a:srgbClr val="707DA7"/>
                </a:solidFill>
              </a:defRPr>
            </a:lvl2pPr>
            <a:lvl3pPr marL="1371600" lvl="2" indent="-317500" algn="ctr">
              <a:spcBef>
                <a:spcPts val="1600"/>
              </a:spcBef>
              <a:spcAft>
                <a:spcPts val="0"/>
              </a:spcAft>
              <a:buClr>
                <a:srgbClr val="707DA7"/>
              </a:buClr>
              <a:buSzPts val="1400"/>
              <a:buChar char="■"/>
              <a:defRPr>
                <a:solidFill>
                  <a:srgbClr val="707DA7"/>
                </a:solidFill>
              </a:defRPr>
            </a:lvl3pPr>
            <a:lvl4pPr marL="1828800" lvl="3" indent="-317500" algn="ctr">
              <a:spcBef>
                <a:spcPts val="1600"/>
              </a:spcBef>
              <a:spcAft>
                <a:spcPts val="0"/>
              </a:spcAft>
              <a:buClr>
                <a:srgbClr val="707DA7"/>
              </a:buClr>
              <a:buSzPts val="1400"/>
              <a:buChar char="●"/>
              <a:defRPr>
                <a:solidFill>
                  <a:srgbClr val="707DA7"/>
                </a:solidFill>
              </a:defRPr>
            </a:lvl4pPr>
            <a:lvl5pPr marL="2286000" lvl="4" indent="-317500" algn="ctr">
              <a:spcBef>
                <a:spcPts val="1600"/>
              </a:spcBef>
              <a:spcAft>
                <a:spcPts val="0"/>
              </a:spcAft>
              <a:buClr>
                <a:srgbClr val="707DA7"/>
              </a:buClr>
              <a:buSzPts val="1400"/>
              <a:buChar char="○"/>
              <a:defRPr>
                <a:solidFill>
                  <a:srgbClr val="707DA7"/>
                </a:solidFill>
              </a:defRPr>
            </a:lvl5pPr>
            <a:lvl6pPr marL="2743200" lvl="5" indent="-317500" algn="ctr">
              <a:spcBef>
                <a:spcPts val="1600"/>
              </a:spcBef>
              <a:spcAft>
                <a:spcPts val="0"/>
              </a:spcAft>
              <a:buClr>
                <a:srgbClr val="707DA7"/>
              </a:buClr>
              <a:buSzPts val="1400"/>
              <a:buChar char="■"/>
              <a:defRPr>
                <a:solidFill>
                  <a:srgbClr val="707DA7"/>
                </a:solidFill>
              </a:defRPr>
            </a:lvl6pPr>
            <a:lvl7pPr marL="3200400" lvl="6" indent="-317500" algn="ctr">
              <a:spcBef>
                <a:spcPts val="1600"/>
              </a:spcBef>
              <a:spcAft>
                <a:spcPts val="0"/>
              </a:spcAft>
              <a:buClr>
                <a:srgbClr val="707DA7"/>
              </a:buClr>
              <a:buSzPts val="1400"/>
              <a:buChar char="●"/>
              <a:defRPr>
                <a:solidFill>
                  <a:srgbClr val="707DA7"/>
                </a:solidFill>
              </a:defRPr>
            </a:lvl7pPr>
            <a:lvl8pPr marL="3657600" lvl="7" indent="-317500" algn="ctr">
              <a:spcBef>
                <a:spcPts val="1600"/>
              </a:spcBef>
              <a:spcAft>
                <a:spcPts val="0"/>
              </a:spcAft>
              <a:buClr>
                <a:srgbClr val="707DA7"/>
              </a:buClr>
              <a:buSzPts val="1400"/>
              <a:buChar char="○"/>
              <a:defRPr>
                <a:solidFill>
                  <a:srgbClr val="707DA7"/>
                </a:solidFill>
              </a:defRPr>
            </a:lvl8pPr>
            <a:lvl9pPr marL="4114800" lvl="8" indent="-317500" algn="ctr">
              <a:spcBef>
                <a:spcPts val="1600"/>
              </a:spcBef>
              <a:spcAft>
                <a:spcPts val="1600"/>
              </a:spcAft>
              <a:buClr>
                <a:srgbClr val="707DA7"/>
              </a:buClr>
              <a:buSzPts val="1400"/>
              <a:buChar char="■"/>
              <a:defRPr>
                <a:solidFill>
                  <a:srgbClr val="707DA7"/>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dark)">
  <p:cSld name="BIG_NUMBER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0"/>
          <p:cNvSpPr txBox="1">
            <a:spLocks noGrp="1"/>
          </p:cNvSpPr>
          <p:nvPr>
            <p:ph type="title" hasCustomPrompt="1"/>
          </p:nvPr>
        </p:nvSpPr>
        <p:spPr>
          <a:xfrm>
            <a:off x="972000" y="1106125"/>
            <a:ext cx="7200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a:spLocks noGrp="1"/>
          </p:cNvSpPr>
          <p:nvPr>
            <p:ph type="body" idx="1"/>
          </p:nvPr>
        </p:nvSpPr>
        <p:spPr>
          <a:xfrm>
            <a:off x="972000" y="3152225"/>
            <a:ext cx="72000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dark)">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None/>
              <a:defRPr sz="2800">
                <a:solidFill>
                  <a:schemeClr val="lt1"/>
                </a:solidFill>
              </a:defRPr>
            </a:lvl1pPr>
            <a:lvl2pPr lvl="1" algn="ctr" rtl="0">
              <a:lnSpc>
                <a:spcPct val="100000"/>
              </a:lnSpc>
              <a:spcBef>
                <a:spcPts val="0"/>
              </a:spcBef>
              <a:spcAft>
                <a:spcPts val="0"/>
              </a:spcAft>
              <a:buClr>
                <a:srgbClr val="707DA7"/>
              </a:buClr>
              <a:buSzPts val="2800"/>
              <a:buNone/>
              <a:defRPr sz="2800">
                <a:solidFill>
                  <a:srgbClr val="707DA7"/>
                </a:solidFill>
              </a:defRPr>
            </a:lvl2pPr>
            <a:lvl3pPr lvl="2" algn="ctr" rtl="0">
              <a:lnSpc>
                <a:spcPct val="100000"/>
              </a:lnSpc>
              <a:spcBef>
                <a:spcPts val="0"/>
              </a:spcBef>
              <a:spcAft>
                <a:spcPts val="0"/>
              </a:spcAft>
              <a:buClr>
                <a:srgbClr val="707DA7"/>
              </a:buClr>
              <a:buSzPts val="2800"/>
              <a:buNone/>
              <a:defRPr sz="2800">
                <a:solidFill>
                  <a:srgbClr val="707DA7"/>
                </a:solidFill>
              </a:defRPr>
            </a:lvl3pPr>
            <a:lvl4pPr lvl="3" algn="ctr" rtl="0">
              <a:lnSpc>
                <a:spcPct val="100000"/>
              </a:lnSpc>
              <a:spcBef>
                <a:spcPts val="0"/>
              </a:spcBef>
              <a:spcAft>
                <a:spcPts val="0"/>
              </a:spcAft>
              <a:buClr>
                <a:srgbClr val="707DA7"/>
              </a:buClr>
              <a:buSzPts val="2800"/>
              <a:buNone/>
              <a:defRPr sz="2800">
                <a:solidFill>
                  <a:srgbClr val="707DA7"/>
                </a:solidFill>
              </a:defRPr>
            </a:lvl4pPr>
            <a:lvl5pPr lvl="4" algn="ctr" rtl="0">
              <a:lnSpc>
                <a:spcPct val="100000"/>
              </a:lnSpc>
              <a:spcBef>
                <a:spcPts val="0"/>
              </a:spcBef>
              <a:spcAft>
                <a:spcPts val="0"/>
              </a:spcAft>
              <a:buClr>
                <a:srgbClr val="707DA7"/>
              </a:buClr>
              <a:buSzPts val="2800"/>
              <a:buNone/>
              <a:defRPr sz="2800">
                <a:solidFill>
                  <a:srgbClr val="707DA7"/>
                </a:solidFill>
              </a:defRPr>
            </a:lvl5pPr>
            <a:lvl6pPr lvl="5" algn="ctr" rtl="0">
              <a:lnSpc>
                <a:spcPct val="100000"/>
              </a:lnSpc>
              <a:spcBef>
                <a:spcPts val="0"/>
              </a:spcBef>
              <a:spcAft>
                <a:spcPts val="0"/>
              </a:spcAft>
              <a:buClr>
                <a:srgbClr val="707DA7"/>
              </a:buClr>
              <a:buSzPts val="2800"/>
              <a:buNone/>
              <a:defRPr sz="2800">
                <a:solidFill>
                  <a:srgbClr val="707DA7"/>
                </a:solidFill>
              </a:defRPr>
            </a:lvl6pPr>
            <a:lvl7pPr lvl="6" algn="ctr" rtl="0">
              <a:lnSpc>
                <a:spcPct val="100000"/>
              </a:lnSpc>
              <a:spcBef>
                <a:spcPts val="0"/>
              </a:spcBef>
              <a:spcAft>
                <a:spcPts val="0"/>
              </a:spcAft>
              <a:buClr>
                <a:srgbClr val="707DA7"/>
              </a:buClr>
              <a:buSzPts val="2800"/>
              <a:buNone/>
              <a:defRPr sz="2800">
                <a:solidFill>
                  <a:srgbClr val="707DA7"/>
                </a:solidFill>
              </a:defRPr>
            </a:lvl7pPr>
            <a:lvl8pPr lvl="7" algn="ctr" rtl="0">
              <a:lnSpc>
                <a:spcPct val="100000"/>
              </a:lnSpc>
              <a:spcBef>
                <a:spcPts val="0"/>
              </a:spcBef>
              <a:spcAft>
                <a:spcPts val="0"/>
              </a:spcAft>
              <a:buClr>
                <a:srgbClr val="707DA7"/>
              </a:buClr>
              <a:buSzPts val="2800"/>
              <a:buNone/>
              <a:defRPr sz="2800">
                <a:solidFill>
                  <a:srgbClr val="707DA7"/>
                </a:solidFill>
              </a:defRPr>
            </a:lvl8pPr>
            <a:lvl9pPr lvl="8" algn="ctr" rtl="0">
              <a:lnSpc>
                <a:spcPct val="100000"/>
              </a:lnSpc>
              <a:spcBef>
                <a:spcPts val="0"/>
              </a:spcBef>
              <a:spcAft>
                <a:spcPts val="0"/>
              </a:spcAft>
              <a:buClr>
                <a:srgbClr val="707DA7"/>
              </a:buClr>
              <a:buSzPts val="2800"/>
              <a:buNone/>
              <a:defRPr sz="2800">
                <a:solidFill>
                  <a:srgbClr val="707DA7"/>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dark)">
  <p:cSld name="BLANK_1">
    <p:bg>
      <p:bgPr>
        <a:blipFill>
          <a:blip r:embed="rId2">
            <a:alphaModFix/>
          </a:blip>
          <a:stretch>
            <a:fillRect/>
          </a:stretch>
        </a:blip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Scotty">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732925" y="1545450"/>
            <a:ext cx="43200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1"/>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a:spLocks noGrp="1"/>
          </p:cNvSpPr>
          <p:nvPr>
            <p:ph type="subTitle" idx="1"/>
          </p:nvPr>
        </p:nvSpPr>
        <p:spPr>
          <a:xfrm rot="-449582">
            <a:off x="5658998" y="2283747"/>
            <a:ext cx="2861838" cy="501423"/>
          </a:xfrm>
          <a:prstGeom prst="rect">
            <a:avLst/>
          </a:prstGeom>
        </p:spPr>
        <p:txBody>
          <a:bodyPr spcFirstLastPara="1" wrap="square" lIns="91425" tIns="91425" rIns="91425" bIns="0" anchor="b" anchorCtr="0">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a:endParaRPr/>
          </a:p>
        </p:txBody>
      </p:sp>
      <p:sp>
        <p:nvSpPr>
          <p:cNvPr id="18" name="Google Shape;18;p4"/>
          <p:cNvSpPr txBox="1">
            <a:spLocks noGrp="1"/>
          </p:cNvSpPr>
          <p:nvPr>
            <p:ph type="subTitle" idx="2"/>
          </p:nvPr>
        </p:nvSpPr>
        <p:spPr>
          <a:xfrm rot="-449892">
            <a:off x="5695787" y="2800290"/>
            <a:ext cx="2862175" cy="474779"/>
          </a:xfrm>
          <a:prstGeom prst="rect">
            <a:avLst/>
          </a:prstGeom>
        </p:spPr>
        <p:txBody>
          <a:bodyPr spcFirstLastPara="1" wrap="square" lIns="91425" tIns="0" rIns="91425" bIns="91425" anchor="t" anchorCtr="0">
            <a:noAutofit/>
          </a:bodyPr>
          <a:lstStyle>
            <a:lvl1pPr lvl="0" algn="ctr" rtl="0">
              <a:spcBef>
                <a:spcPts val="0"/>
              </a:spcBef>
              <a:spcAft>
                <a:spcPts val="0"/>
              </a:spcAft>
              <a:buNone/>
              <a:defRPr sz="1400">
                <a:solidFill>
                  <a:srgbClr val="707DA7"/>
                </a:solidFill>
              </a:defRPr>
            </a:lvl1pPr>
            <a:lvl2pPr lvl="1" algn="ctr" rtl="0">
              <a:spcBef>
                <a:spcPts val="0"/>
              </a:spcBef>
              <a:spcAft>
                <a:spcPts val="0"/>
              </a:spcAft>
              <a:buNone/>
              <a:defRPr sz="1400">
                <a:solidFill>
                  <a:srgbClr val="707DA7"/>
                </a:solidFill>
              </a:defRPr>
            </a:lvl2pPr>
            <a:lvl3pPr lvl="2" algn="ctr" rtl="0">
              <a:spcBef>
                <a:spcPts val="0"/>
              </a:spcBef>
              <a:spcAft>
                <a:spcPts val="0"/>
              </a:spcAft>
              <a:buNone/>
              <a:defRPr sz="1400">
                <a:solidFill>
                  <a:srgbClr val="707DA7"/>
                </a:solidFill>
              </a:defRPr>
            </a:lvl3pPr>
            <a:lvl4pPr lvl="3" algn="ctr" rtl="0">
              <a:spcBef>
                <a:spcPts val="0"/>
              </a:spcBef>
              <a:spcAft>
                <a:spcPts val="0"/>
              </a:spcAft>
              <a:buNone/>
              <a:defRPr sz="1400">
                <a:solidFill>
                  <a:srgbClr val="707DA7"/>
                </a:solidFill>
              </a:defRPr>
            </a:lvl4pPr>
            <a:lvl5pPr lvl="4" algn="ctr" rtl="0">
              <a:spcBef>
                <a:spcPts val="0"/>
              </a:spcBef>
              <a:spcAft>
                <a:spcPts val="0"/>
              </a:spcAft>
              <a:buNone/>
              <a:defRPr sz="1400">
                <a:solidFill>
                  <a:srgbClr val="707DA7"/>
                </a:solidFill>
              </a:defRPr>
            </a:lvl5pPr>
            <a:lvl6pPr lvl="5" algn="ctr" rtl="0">
              <a:spcBef>
                <a:spcPts val="0"/>
              </a:spcBef>
              <a:spcAft>
                <a:spcPts val="0"/>
              </a:spcAft>
              <a:buNone/>
              <a:defRPr sz="1400">
                <a:solidFill>
                  <a:srgbClr val="707DA7"/>
                </a:solidFill>
              </a:defRPr>
            </a:lvl6pPr>
            <a:lvl7pPr lvl="6" algn="ctr" rtl="0">
              <a:spcBef>
                <a:spcPts val="0"/>
              </a:spcBef>
              <a:spcAft>
                <a:spcPts val="0"/>
              </a:spcAft>
              <a:buNone/>
              <a:defRPr sz="1400">
                <a:solidFill>
                  <a:srgbClr val="707DA7"/>
                </a:solidFill>
              </a:defRPr>
            </a:lvl7pPr>
            <a:lvl8pPr lvl="7" algn="ctr" rtl="0">
              <a:spcBef>
                <a:spcPts val="0"/>
              </a:spcBef>
              <a:spcAft>
                <a:spcPts val="0"/>
              </a:spcAft>
              <a:buNone/>
              <a:defRPr sz="1400">
                <a:solidFill>
                  <a:srgbClr val="707DA7"/>
                </a:solidFill>
              </a:defRPr>
            </a:lvl8pPr>
            <a:lvl9pPr lvl="8" algn="ctr" rtl="0">
              <a:spcBef>
                <a:spcPts val="0"/>
              </a:spcBef>
              <a:spcAft>
                <a:spcPts val="0"/>
              </a:spcAft>
              <a:buNone/>
              <a:defRPr sz="1400">
                <a:solidFill>
                  <a:srgbClr val="707DA7"/>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72000" y="2150850"/>
            <a:ext cx="7200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dark)">
  <p:cSld name="SECTION_HEADER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972000" y="2150850"/>
            <a:ext cx="7200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7"/>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dark)">
  <p:cSld name="TITLE_AND_BODY_2">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8" name="Google Shape;28;p8"/>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title and body">
  <p:cSld name="TITLE_AND_BODY_1">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934075" y="1536475"/>
            <a:ext cx="7200000" cy="303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 name="Google Shape;31;p9"/>
          <p:cNvSpPr txBox="1">
            <a:spLocks noGrp="1"/>
          </p:cNvSpPr>
          <p:nvPr>
            <p:ph type="title"/>
          </p:nvPr>
        </p:nvSpPr>
        <p:spPr>
          <a:xfrm>
            <a:off x="972000" y="7997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9"/>
          <p:cNvSpPr txBox="1">
            <a:spLocks noGrp="1"/>
          </p:cNvSpPr>
          <p:nvPr>
            <p:ph type="subTitle" idx="2"/>
          </p:nvPr>
        </p:nvSpPr>
        <p:spPr>
          <a:xfrm>
            <a:off x="972000" y="445625"/>
            <a:ext cx="7200000" cy="4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title and body 1">
  <p:cSld name="TITLE_AND_BODY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body" idx="1"/>
          </p:nvPr>
        </p:nvSpPr>
        <p:spPr>
          <a:xfrm>
            <a:off x="934075" y="1536475"/>
            <a:ext cx="7200000" cy="303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5" name="Google Shape;35;p10"/>
          <p:cNvSpPr txBox="1">
            <a:spLocks noGrp="1"/>
          </p:cNvSpPr>
          <p:nvPr>
            <p:ph type="title"/>
          </p:nvPr>
        </p:nvSpPr>
        <p:spPr>
          <a:xfrm>
            <a:off x="972000" y="7997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10"/>
          <p:cNvSpPr txBox="1">
            <a:spLocks noGrp="1"/>
          </p:cNvSpPr>
          <p:nvPr>
            <p:ph type="subTitle" idx="2"/>
          </p:nvPr>
        </p:nvSpPr>
        <p:spPr>
          <a:xfrm>
            <a:off x="972000" y="445625"/>
            <a:ext cx="7200000" cy="4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4075" y="445025"/>
            <a:ext cx="7200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2F66"/>
              </a:buClr>
              <a:buSzPts val="2800"/>
              <a:buFont typeface="Open Sans"/>
              <a:buNone/>
              <a:defRPr sz="2800" b="1">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934075" y="1152475"/>
            <a:ext cx="7200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marL="914400" lvl="1"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marL="1371600" lvl="2"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marL="1828800" lvl="3"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marL="2286000" lvl="4"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marL="2743200" lvl="5"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marL="3200400" lvl="6"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marL="3657600" lvl="7"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marL="4114800" lvl="8" indent="-3175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c/scribbr-us" TargetMode="External"/><Relationship Id="rId3" Type="http://schemas.openxmlformats.org/officeDocument/2006/relationships/image" Target="../media/image11.jpg"/><Relationship Id="rId7" Type="http://schemas.openxmlformats.org/officeDocument/2006/relationships/hyperlink" Target="https://www.scribbr.com/apa-citation-generator/?utm_source=lecture-slides&amp;utm_medium=powerpoint&amp;utm_campaign=apa-7th-edition"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scribbr.com/knowledge-base/?utm_source=lecture-slides&amp;utm_medium=powerpoint&amp;utm_campaign=apa-7th-edition"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amazon.com/Concise-Guide-APA-Style-copyright/dp/1433832739/" TargetMode="External"/><Relationship Id="rId7" Type="http://schemas.openxmlformats.org/officeDocument/2006/relationships/hyperlink" Target="https://redshelf.com/book/1281425/publication-manual-of-the-american-psychological-association-1281425-9781433832185-american-psychological-association"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amazon.com/Publication-Manual-American-Psychological-Association-dp-1433832178/dp/1433832178/" TargetMode="External"/><Relationship Id="rId5" Type="http://schemas.openxmlformats.org/officeDocument/2006/relationships/hyperlink" Target="https://www.amazon.com/Publication-Manual-American-Psychological-Association-dp-143383216X/dp/143383216X/" TargetMode="External"/><Relationship Id="rId4" Type="http://schemas.openxmlformats.org/officeDocument/2006/relationships/hyperlink" Target="https://www.amazon.com/Publication-Manual-American-Psychological-Association-dp-1433832151/dp/143383215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cribbr.com/proofreading-editing/paper-editing-service/?utm_source=lecture-slides&amp;utm_medium=powerpoint&amp;utm_campaign=apa-7th-edition" TargetMode="External"/><Relationship Id="rId7" Type="http://schemas.openxmlformats.org/officeDocument/2006/relationships/hyperlink" Target="https://www.youtube.com/c/scribbr-u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scribbr.com/knowledge-base/?utm_source=lecture-slides&amp;utm_medium=powerpoint&amp;utm_campaign=apa-7th-edition" TargetMode="External"/><Relationship Id="rId5" Type="http://schemas.openxmlformats.org/officeDocument/2006/relationships/hyperlink" Target="https://www.scribbr.com/apa-citation-generator/?utm_source=lecture-slides&amp;utm_medium=powerpoint&amp;utm_campaign=apa-7th-edition" TargetMode="External"/><Relationship Id="rId4" Type="http://schemas.openxmlformats.org/officeDocument/2006/relationships/hyperlink" Target="https://www.scribbr.com/plagiarism-checker/?utm_source=lecture-slides&amp;utm_medium=powerpoint&amp;utm_campaign=apa-7th-edit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APA 7th Edition</a:t>
            </a:r>
            <a:endParaRPr/>
          </a:p>
        </p:txBody>
      </p:sp>
      <p:sp>
        <p:nvSpPr>
          <p:cNvPr id="73" name="Google Shape;73;p23"/>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The most notable changes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6. Citing </a:t>
            </a:r>
            <a:r>
              <a:rPr lang="en-GB" dirty="0" err="1">
                <a:solidFill>
                  <a:schemeClr val="dk1"/>
                </a:solidFill>
              </a:rPr>
              <a:t>ebooks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0" name="Google Shape;130;p32"/>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Brück, M. (2009). </a:t>
            </a:r>
            <a:r>
              <a:rPr lang="en-GB" sz="1400" i="1">
                <a:latin typeface="Times New Roman"/>
                <a:ea typeface="Times New Roman"/>
                <a:cs typeface="Times New Roman"/>
                <a:sym typeface="Times New Roman"/>
              </a:rPr>
              <a:t>Women in early British and Irish astronomy: Stars and satellites</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[Kindle version]</a:t>
            </a:r>
            <a:r>
              <a:rPr lang="en-GB" sz="1400">
                <a:latin typeface="Times New Roman"/>
                <a:ea typeface="Times New Roman"/>
                <a:cs typeface="Times New Roman"/>
                <a:sym typeface="Times New Roman"/>
              </a:rPr>
              <a:t>. doi: 10.1007/978-90-481-2473-2</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Brück, M. (2009). </a:t>
            </a:r>
            <a:r>
              <a:rPr lang="en-GB" sz="1400" i="1">
                <a:latin typeface="Times New Roman"/>
                <a:ea typeface="Times New Roman"/>
                <a:cs typeface="Times New Roman"/>
                <a:sym typeface="Times New Roman"/>
              </a:rPr>
              <a:t>Women in early British and Irish astronomy: Stars and satellites</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Springer Nature</a:t>
            </a:r>
            <a:r>
              <a:rPr lang="en-GB" sz="1400">
                <a:latin typeface="Times New Roman"/>
                <a:ea typeface="Times New Roman"/>
                <a:cs typeface="Times New Roman"/>
                <a:sym typeface="Times New Roman"/>
              </a:rPr>
              <a:t>. https:/doi.org/10.1007/978-90-481-2473-2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7. Contributors other than authors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graphicFrame>
        <p:nvGraphicFramePr>
          <p:cNvPr id="136" name="Google Shape;136;p33"/>
          <p:cNvGraphicFramePr/>
          <p:nvPr/>
        </p:nvGraphicFramePr>
        <p:xfrm>
          <a:off x="2185463" y="1315825"/>
          <a:ext cx="4773075" cy="2986830"/>
        </p:xfrm>
        <a:graphic>
          <a:graphicData uri="http://schemas.openxmlformats.org/drawingml/2006/table">
            <a:tbl>
              <a:tblPr>
                <a:noFill/>
                <a:tableStyleId>{221C5EC6-059D-4DE7-BC86-726C5668B660}</a:tableStyleId>
              </a:tblPr>
              <a:tblGrid>
                <a:gridCol w="2786150">
                  <a:extLst>
                    <a:ext uri="{9D8B030D-6E8A-4147-A177-3AD203B41FA5}">
                      <a16:colId xmlns:a16="http://schemas.microsoft.com/office/drawing/2014/main" val="20000"/>
                    </a:ext>
                  </a:extLst>
                </a:gridCol>
                <a:gridCol w="19869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Media type</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Include as author</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Film</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Director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TV series</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Executive producer(s)</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Podcast episode</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Host of episode</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Webinar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Instructor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Online streaming video</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Person or group who uploaded the video</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Photograph</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Photographer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4"/>
          <p:cNvSpPr txBox="1">
            <a:spLocks noGrp="1"/>
          </p:cNvSpPr>
          <p:nvPr>
            <p:ph type="ctrTitle"/>
          </p:nvPr>
        </p:nvSpPr>
        <p:spPr>
          <a:xfrm>
            <a:off x="972008" y="11306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Inclusive and </a:t>
            </a:r>
            <a:br>
              <a:rPr lang="en-GB"/>
            </a:br>
            <a:r>
              <a:rPr lang="en-GB"/>
              <a:t>bias-free language</a:t>
            </a:r>
            <a:endParaRPr/>
          </a:p>
        </p:txBody>
      </p:sp>
      <p:sp>
        <p:nvSpPr>
          <p:cNvPr id="142" name="Google Shape;142;p34"/>
          <p:cNvSpPr txBox="1">
            <a:spLocks noGrp="1"/>
          </p:cNvSpPr>
          <p:nvPr>
            <p:ph type="subTitle" idx="1"/>
          </p:nvPr>
        </p:nvSpPr>
        <p:spPr>
          <a:xfrm>
            <a:off x="972000" y="32202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Updated guidelines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Use singular “they”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p35"/>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Char char="✗"/>
            </a:pPr>
            <a:r>
              <a:rPr lang="en-GB" sz="1400"/>
              <a:t>A researcher’s career depends on how often </a:t>
            </a:r>
            <a:r>
              <a:rPr lang="en-GB" sz="1400">
                <a:highlight>
                  <a:srgbClr val="F4CCCC"/>
                </a:highlight>
              </a:rPr>
              <a:t>he</a:t>
            </a:r>
            <a:r>
              <a:rPr lang="en-GB" sz="1400"/>
              <a:t> is cited.</a:t>
            </a:r>
            <a:endParaRPr sz="1400"/>
          </a:p>
          <a:p>
            <a:pPr marL="457200" lvl="0" indent="-317500" algn="l" rtl="0">
              <a:lnSpc>
                <a:spcPct val="150000"/>
              </a:lnSpc>
              <a:spcBef>
                <a:spcPts val="0"/>
              </a:spcBef>
              <a:spcAft>
                <a:spcPts val="0"/>
              </a:spcAft>
              <a:buClr>
                <a:schemeClr val="accent2"/>
              </a:buClr>
              <a:buSzPts val="1400"/>
              <a:buChar char="✓"/>
            </a:pPr>
            <a:r>
              <a:rPr lang="en-GB" sz="1400"/>
              <a:t>A researcher’s career depends on how often </a:t>
            </a:r>
            <a:r>
              <a:rPr lang="en-GB" sz="1400">
                <a:highlight>
                  <a:srgbClr val="D9EAD3"/>
                </a:highlight>
              </a:rPr>
              <a:t>they</a:t>
            </a:r>
            <a:r>
              <a:rPr lang="en-GB" sz="1400"/>
              <a:t> are cited.</a:t>
            </a:r>
            <a:br>
              <a:rPr lang="en-GB" sz="1400"/>
            </a:br>
            <a:endParaRPr sz="1400"/>
          </a:p>
          <a:p>
            <a:pPr marL="457200" lvl="0" indent="-317500" algn="l" rtl="0">
              <a:lnSpc>
                <a:spcPct val="150000"/>
              </a:lnSpc>
              <a:spcBef>
                <a:spcPts val="0"/>
              </a:spcBef>
              <a:spcAft>
                <a:spcPts val="0"/>
              </a:spcAft>
              <a:buClr>
                <a:schemeClr val="accent6"/>
              </a:buClr>
              <a:buSzPts val="1400"/>
              <a:buChar char="✗"/>
            </a:pPr>
            <a:r>
              <a:rPr lang="en-GB" sz="1400"/>
              <a:t>Each examiner submitted </a:t>
            </a:r>
            <a:r>
              <a:rPr lang="en-GB" sz="1400">
                <a:highlight>
                  <a:srgbClr val="F4CCCC"/>
                </a:highlight>
              </a:rPr>
              <a:t>his or her</a:t>
            </a:r>
            <a:r>
              <a:rPr lang="en-GB" sz="1400"/>
              <a:t> assessment.</a:t>
            </a:r>
            <a:endParaRPr sz="1400"/>
          </a:p>
          <a:p>
            <a:pPr marL="457200" lvl="0" indent="-317500" algn="l" rtl="0">
              <a:lnSpc>
                <a:spcPct val="150000"/>
              </a:lnSpc>
              <a:spcBef>
                <a:spcPts val="0"/>
              </a:spcBef>
              <a:spcAft>
                <a:spcPts val="0"/>
              </a:spcAft>
              <a:buClr>
                <a:schemeClr val="accent2"/>
              </a:buClr>
              <a:buSzPts val="1400"/>
              <a:buChar char="✓"/>
            </a:pPr>
            <a:r>
              <a:rPr lang="en-GB" sz="1400"/>
              <a:t>Each examiner submitted </a:t>
            </a:r>
            <a:r>
              <a:rPr lang="en-GB" sz="1400">
                <a:highlight>
                  <a:srgbClr val="D9EAD3"/>
                </a:highlight>
              </a:rPr>
              <a:t>their</a:t>
            </a:r>
            <a:r>
              <a:rPr lang="en-GB" sz="1400"/>
              <a:t> assessment.</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Be sensitive to labels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4" name="Google Shape;154;p36"/>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Char char="✗"/>
            </a:pPr>
            <a:r>
              <a:rPr lang="en-GB" sz="1400"/>
              <a:t>The poor</a:t>
            </a:r>
            <a:endParaRPr sz="1400"/>
          </a:p>
          <a:p>
            <a:pPr marL="457200" lvl="0" indent="-317500" algn="l" rtl="0">
              <a:lnSpc>
                <a:spcPct val="150000"/>
              </a:lnSpc>
              <a:spcBef>
                <a:spcPts val="0"/>
              </a:spcBef>
              <a:spcAft>
                <a:spcPts val="0"/>
              </a:spcAft>
              <a:buClr>
                <a:schemeClr val="accent2"/>
              </a:buClr>
              <a:buSzPts val="1400"/>
              <a:buChar char="✓"/>
            </a:pPr>
            <a:r>
              <a:rPr lang="en-GB" sz="1400"/>
              <a:t>People living in poverty</a:t>
            </a:r>
            <a:br>
              <a:rPr lang="en-GB" sz="1400"/>
            </a:br>
            <a:endParaRPr sz="1400"/>
          </a:p>
          <a:p>
            <a:pPr marL="457200" lvl="0" indent="-317500" algn="l" rtl="0">
              <a:lnSpc>
                <a:spcPct val="150000"/>
              </a:lnSpc>
              <a:spcBef>
                <a:spcPts val="0"/>
              </a:spcBef>
              <a:spcAft>
                <a:spcPts val="0"/>
              </a:spcAft>
              <a:buClr>
                <a:schemeClr val="accent6"/>
              </a:buClr>
              <a:buSzPts val="1400"/>
              <a:buChar char="✗"/>
            </a:pPr>
            <a:r>
              <a:rPr lang="en-GB" sz="1400"/>
              <a:t>Transsexuals</a:t>
            </a:r>
            <a:endParaRPr sz="1400"/>
          </a:p>
          <a:p>
            <a:pPr marL="457200" lvl="0" indent="-317500" algn="l" rtl="0">
              <a:lnSpc>
                <a:spcPct val="150000"/>
              </a:lnSpc>
              <a:spcBef>
                <a:spcPts val="0"/>
              </a:spcBef>
              <a:spcAft>
                <a:spcPts val="0"/>
              </a:spcAft>
              <a:buClr>
                <a:schemeClr val="accent2"/>
              </a:buClr>
              <a:buSzPts val="1400"/>
              <a:buChar char="✓"/>
            </a:pPr>
            <a:r>
              <a:rPr lang="en-GB" sz="1400"/>
              <a:t>Transgender people</a:t>
            </a:r>
            <a:endParaRPr/>
          </a:p>
          <a:p>
            <a:pPr marL="0" lvl="0" indent="0" algn="l" rtl="0">
              <a:lnSpc>
                <a:spcPct val="150000"/>
              </a:lnSpc>
              <a:spcBef>
                <a:spcPts val="1600"/>
              </a:spcBef>
              <a:spcAft>
                <a:spcPts val="1600"/>
              </a:spcAft>
              <a:buNone/>
            </a:pP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Appropriate level of specificity</a:t>
            </a:r>
            <a:endParaRPr/>
          </a:p>
        </p:txBody>
      </p:sp>
      <p:sp>
        <p:nvSpPr>
          <p:cNvPr id="160" name="Google Shape;160;p37"/>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Char char="✗"/>
            </a:pPr>
            <a:r>
              <a:rPr lang="en-GB" sz="1400"/>
              <a:t>Over-65s</a:t>
            </a:r>
            <a:endParaRPr sz="1400"/>
          </a:p>
          <a:p>
            <a:pPr marL="457200" lvl="0" indent="-317500" algn="l" rtl="0">
              <a:lnSpc>
                <a:spcPct val="150000"/>
              </a:lnSpc>
              <a:spcBef>
                <a:spcPts val="0"/>
              </a:spcBef>
              <a:spcAft>
                <a:spcPts val="0"/>
              </a:spcAft>
              <a:buClr>
                <a:schemeClr val="accent2"/>
              </a:buClr>
              <a:buSzPts val="1400"/>
              <a:buChar char="✓"/>
            </a:pPr>
            <a:r>
              <a:rPr lang="en-GB" sz="1400"/>
              <a:t>People aged 65 to 75</a:t>
            </a:r>
            <a:br>
              <a:rPr lang="en-GB" sz="1400"/>
            </a:br>
            <a:endParaRPr sz="1400"/>
          </a:p>
          <a:p>
            <a:pPr marL="457200" lvl="0" indent="-317500" algn="l" rtl="0">
              <a:lnSpc>
                <a:spcPct val="150000"/>
              </a:lnSpc>
              <a:spcBef>
                <a:spcPts val="0"/>
              </a:spcBef>
              <a:spcAft>
                <a:spcPts val="0"/>
              </a:spcAft>
              <a:buClr>
                <a:schemeClr val="accent6"/>
              </a:buClr>
              <a:buSzPts val="1400"/>
              <a:buChar char="✗"/>
            </a:pPr>
            <a:r>
              <a:rPr lang="en-GB" sz="1400"/>
              <a:t>Asian participants</a:t>
            </a:r>
            <a:endParaRPr sz="1400"/>
          </a:p>
          <a:p>
            <a:pPr marL="457200" lvl="0" indent="-317500" algn="l" rtl="0">
              <a:lnSpc>
                <a:spcPct val="150000"/>
              </a:lnSpc>
              <a:spcBef>
                <a:spcPts val="0"/>
              </a:spcBef>
              <a:spcAft>
                <a:spcPts val="0"/>
              </a:spcAft>
              <a:buClr>
                <a:schemeClr val="accent2"/>
              </a:buClr>
              <a:buSzPts val="1400"/>
              <a:buChar char="✓"/>
            </a:pPr>
            <a:r>
              <a:rPr lang="en-GB" sz="1400"/>
              <a:t>Vietnamese, Cambodian, and Thai participants</a:t>
            </a:r>
            <a:endParaRPr sz="1400"/>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8"/>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Paper format</a:t>
            </a:r>
            <a:endParaRPr/>
          </a:p>
        </p:txBody>
      </p:sp>
      <p:sp>
        <p:nvSpPr>
          <p:cNvPr id="166" name="Google Shape;166;p38"/>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Student-specific guidelines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More fonts to choose from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2" name="Google Shape;172;p39"/>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Times New Roman (12 pt)</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Arial"/>
              <a:buChar char="✓"/>
            </a:pPr>
            <a:r>
              <a:rPr lang="en-GB" sz="1400">
                <a:latin typeface="Arial"/>
                <a:ea typeface="Arial"/>
                <a:cs typeface="Arial"/>
                <a:sym typeface="Arial"/>
              </a:rPr>
              <a:t>Arial (11pt)</a:t>
            </a:r>
            <a:endParaRPr sz="1400">
              <a:latin typeface="Arial"/>
              <a:ea typeface="Arial"/>
              <a:cs typeface="Arial"/>
              <a:sym typeface="Arial"/>
            </a:endParaRPr>
          </a:p>
          <a:p>
            <a:pPr marL="457200" lvl="0" indent="-317500" algn="l" rtl="0">
              <a:lnSpc>
                <a:spcPct val="150000"/>
              </a:lnSpc>
              <a:spcBef>
                <a:spcPts val="0"/>
              </a:spcBef>
              <a:spcAft>
                <a:spcPts val="0"/>
              </a:spcAft>
              <a:buClr>
                <a:schemeClr val="accent2"/>
              </a:buClr>
              <a:buSzPts val="1400"/>
              <a:buFont typeface="Georgia"/>
              <a:buChar char="✓"/>
            </a:pPr>
            <a:r>
              <a:rPr lang="en-GB" sz="1400">
                <a:latin typeface="Georgia"/>
                <a:ea typeface="Georgia"/>
                <a:cs typeface="Georgia"/>
                <a:sym typeface="Georgia"/>
              </a:rPr>
              <a:t>Georgia (11pt)</a:t>
            </a:r>
            <a:endParaRPr sz="1400">
              <a:latin typeface="Georgia"/>
              <a:ea typeface="Georgia"/>
              <a:cs typeface="Georgia"/>
              <a:sym typeface="Georgia"/>
            </a:endParaRPr>
          </a:p>
          <a:p>
            <a:pPr marL="457200" lvl="0" indent="-317500" algn="l" rtl="0">
              <a:lnSpc>
                <a:spcPct val="150000"/>
              </a:lnSpc>
              <a:spcBef>
                <a:spcPts val="0"/>
              </a:spcBef>
              <a:spcAft>
                <a:spcPts val="0"/>
              </a:spcAft>
              <a:buClr>
                <a:schemeClr val="accent2"/>
              </a:buClr>
              <a:buSzPts val="1400"/>
              <a:buFont typeface="Calibri"/>
              <a:buChar char="✓"/>
            </a:pPr>
            <a:r>
              <a:rPr lang="en-GB" sz="1400">
                <a:latin typeface="Calibri"/>
                <a:ea typeface="Calibri"/>
                <a:cs typeface="Calibri"/>
                <a:sym typeface="Calibri"/>
              </a:rPr>
              <a:t>Calibri (11pt)</a:t>
            </a:r>
            <a:endParaRPr sz="1400">
              <a:latin typeface="Calibri"/>
              <a:ea typeface="Calibri"/>
              <a:cs typeface="Calibri"/>
              <a:sym typeface="Calibri"/>
            </a:endParaRPr>
          </a:p>
          <a:p>
            <a:pPr marL="457200" lvl="0" indent="-317500" algn="l" rtl="0">
              <a:lnSpc>
                <a:spcPct val="150000"/>
              </a:lnSpc>
              <a:spcBef>
                <a:spcPts val="0"/>
              </a:spcBef>
              <a:spcAft>
                <a:spcPts val="0"/>
              </a:spcAft>
              <a:buClr>
                <a:schemeClr val="accent2"/>
              </a:buClr>
              <a:buSzPts val="1400"/>
              <a:buFont typeface="Lucida Sans"/>
              <a:buChar char="✓"/>
            </a:pPr>
            <a:r>
              <a:rPr lang="en-GB" sz="1400">
                <a:latin typeface="Lucida Sans"/>
                <a:ea typeface="Lucida Sans"/>
                <a:cs typeface="Lucida Sans"/>
                <a:sym typeface="Lucida Sans"/>
              </a:rPr>
              <a:t>Lucida Sans Unicode (10pt)</a:t>
            </a:r>
            <a:endParaRPr sz="1400">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0"/>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 more running head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78" name="Google Shape;178;p40"/>
          <p:cNvPicPr preferRelativeResize="0"/>
          <p:nvPr/>
        </p:nvPicPr>
        <p:blipFill>
          <a:blip r:embed="rId3">
            <a:alphaModFix/>
          </a:blip>
          <a:stretch>
            <a:fillRect/>
          </a:stretch>
        </p:blipFill>
        <p:spPr>
          <a:xfrm>
            <a:off x="1237100" y="1322525"/>
            <a:ext cx="4018791" cy="3820975"/>
          </a:xfrm>
          <a:prstGeom prst="rect">
            <a:avLst/>
          </a:prstGeom>
          <a:noFill/>
          <a:ln>
            <a:noFill/>
          </a:ln>
        </p:spPr>
      </p:pic>
      <p:pic>
        <p:nvPicPr>
          <p:cNvPr id="179" name="Google Shape;179;p40"/>
          <p:cNvPicPr preferRelativeResize="0"/>
          <p:nvPr/>
        </p:nvPicPr>
        <p:blipFill>
          <a:blip r:embed="rId4">
            <a:alphaModFix/>
          </a:blip>
          <a:stretch>
            <a:fillRect/>
          </a:stretch>
        </p:blipFill>
        <p:spPr>
          <a:xfrm>
            <a:off x="3436191" y="1813925"/>
            <a:ext cx="4159067" cy="3820975"/>
          </a:xfrm>
          <a:prstGeom prst="rect">
            <a:avLst/>
          </a:prstGeom>
          <a:noFill/>
          <a:ln>
            <a:noFill/>
          </a:ln>
        </p:spPr>
      </p:pic>
      <p:pic>
        <p:nvPicPr>
          <p:cNvPr id="180" name="Google Shape;180;p40"/>
          <p:cNvPicPr preferRelativeResize="0"/>
          <p:nvPr/>
        </p:nvPicPr>
        <p:blipFill>
          <a:blip r:embed="rId5">
            <a:alphaModFix/>
          </a:blip>
          <a:stretch>
            <a:fillRect/>
          </a:stretch>
        </p:blipFill>
        <p:spPr>
          <a:xfrm>
            <a:off x="3625325" y="1989101"/>
            <a:ext cx="394057" cy="316075"/>
          </a:xfrm>
          <a:prstGeom prst="rect">
            <a:avLst/>
          </a:prstGeom>
          <a:noFill/>
          <a:ln>
            <a:noFill/>
          </a:ln>
        </p:spPr>
      </p:pic>
      <p:pic>
        <p:nvPicPr>
          <p:cNvPr id="181" name="Google Shape;181;p40"/>
          <p:cNvPicPr preferRelativeResize="0"/>
          <p:nvPr/>
        </p:nvPicPr>
        <p:blipFill>
          <a:blip r:embed="rId6">
            <a:alphaModFix/>
          </a:blip>
          <a:stretch>
            <a:fillRect/>
          </a:stretch>
        </p:blipFill>
        <p:spPr>
          <a:xfrm>
            <a:off x="1342425" y="1454401"/>
            <a:ext cx="316076" cy="316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Updated heading styles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187" name="Google Shape;187;p41"/>
          <p:cNvGraphicFramePr/>
          <p:nvPr/>
        </p:nvGraphicFramePr>
        <p:xfrm>
          <a:off x="1743138" y="1329525"/>
          <a:ext cx="3000000" cy="3000000"/>
        </p:xfrm>
        <a:graphic>
          <a:graphicData uri="http://schemas.openxmlformats.org/drawingml/2006/table">
            <a:tbl>
              <a:tblPr>
                <a:noFill/>
                <a:tableStyleId>{221C5EC6-059D-4DE7-BC86-726C5668B660}</a:tableStyleId>
              </a:tblPr>
              <a:tblGrid>
                <a:gridCol w="872125">
                  <a:extLst>
                    <a:ext uri="{9D8B030D-6E8A-4147-A177-3AD203B41FA5}">
                      <a16:colId xmlns:a16="http://schemas.microsoft.com/office/drawing/2014/main" val="20000"/>
                    </a:ext>
                  </a:extLst>
                </a:gridCol>
                <a:gridCol w="47856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Level</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Format</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1</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chemeClr val="dk2"/>
                          </a:solidFill>
                          <a:latin typeface="Open Sans"/>
                          <a:ea typeface="Open Sans"/>
                          <a:cs typeface="Open Sans"/>
                          <a:sym typeface="Open Sans"/>
                        </a:rPr>
                        <a:t>Centered, Bold, Title Case</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2</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Left-aligned, Bold, Title Case</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3</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i="1">
                          <a:solidFill>
                            <a:schemeClr val="dk2"/>
                          </a:solidFill>
                          <a:latin typeface="Open Sans"/>
                          <a:ea typeface="Open Sans"/>
                          <a:cs typeface="Open Sans"/>
                          <a:sym typeface="Open Sans"/>
                        </a:rPr>
                        <a:t>Left-aligned, Bold, Italic, Title Case</a:t>
                      </a:r>
                      <a:endParaRPr b="1" i="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4</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      Indented, Bold, Title Case, Period. </a:t>
                      </a:r>
                      <a:r>
                        <a:rPr lang="en-GB">
                          <a:solidFill>
                            <a:schemeClr val="dk2"/>
                          </a:solidFill>
                          <a:latin typeface="Open Sans"/>
                          <a:ea typeface="Open Sans"/>
                          <a:cs typeface="Open Sans"/>
                          <a:sym typeface="Open Sans"/>
                        </a:rPr>
                        <a:t>Text begin on the same line.</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5</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      </a:t>
                      </a:r>
                      <a:r>
                        <a:rPr lang="en-GB" b="1" i="1">
                          <a:solidFill>
                            <a:schemeClr val="dk2"/>
                          </a:solidFill>
                          <a:latin typeface="Open Sans"/>
                          <a:ea typeface="Open Sans"/>
                          <a:cs typeface="Open Sans"/>
                          <a:sym typeface="Open Sans"/>
                        </a:rPr>
                        <a:t>Indented, Bold, Italic, Title Case, Period.</a:t>
                      </a:r>
                      <a:r>
                        <a:rPr lang="en-GB" b="1">
                          <a:solidFill>
                            <a:schemeClr val="dk2"/>
                          </a:solidFill>
                          <a:latin typeface="Open Sans"/>
                          <a:ea typeface="Open Sans"/>
                          <a:cs typeface="Open Sans"/>
                          <a:sym typeface="Open Sans"/>
                        </a:rPr>
                        <a:t> </a:t>
                      </a:r>
                      <a:r>
                        <a:rPr lang="en-GB">
                          <a:solidFill>
                            <a:schemeClr val="dk2"/>
                          </a:solidFill>
                          <a:latin typeface="Open Sans"/>
                          <a:ea typeface="Open Sans"/>
                          <a:cs typeface="Open Sans"/>
                          <a:sym typeface="Open Sans"/>
                        </a:rPr>
                        <a:t>Text begin on the same line.</a:t>
                      </a: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APA Publication Manual</a:t>
            </a:r>
            <a:endParaRPr/>
          </a:p>
        </p:txBody>
      </p:sp>
      <p:pic>
        <p:nvPicPr>
          <p:cNvPr id="79" name="Google Shape;79;p24"/>
          <p:cNvPicPr preferRelativeResize="0"/>
          <p:nvPr/>
        </p:nvPicPr>
        <p:blipFill>
          <a:blip r:embed="rId3">
            <a:alphaModFix/>
          </a:blip>
          <a:stretch>
            <a:fillRect/>
          </a:stretch>
        </p:blipFill>
        <p:spPr>
          <a:xfrm>
            <a:off x="4664675" y="1470413"/>
            <a:ext cx="1673000" cy="2202675"/>
          </a:xfrm>
          <a:prstGeom prst="rect">
            <a:avLst/>
          </a:prstGeom>
          <a:noFill/>
          <a:ln>
            <a:noFill/>
          </a:ln>
        </p:spPr>
      </p:pic>
      <p:pic>
        <p:nvPicPr>
          <p:cNvPr id="80" name="Google Shape;80;p24" title="APA 6th edition"/>
          <p:cNvPicPr preferRelativeResize="0"/>
          <p:nvPr/>
        </p:nvPicPr>
        <p:blipFill>
          <a:blip r:embed="rId4">
            <a:alphaModFix/>
          </a:blip>
          <a:stretch>
            <a:fillRect/>
          </a:stretch>
        </p:blipFill>
        <p:spPr>
          <a:xfrm>
            <a:off x="2519425" y="1470413"/>
            <a:ext cx="1415994" cy="2202675"/>
          </a:xfrm>
          <a:prstGeom prst="rect">
            <a:avLst/>
          </a:prstGeom>
          <a:noFill/>
          <a:ln>
            <a:noFill/>
          </a:ln>
        </p:spPr>
      </p:pic>
      <p:sp>
        <p:nvSpPr>
          <p:cNvPr id="81" name="Google Shape;81;p24"/>
          <p:cNvSpPr txBox="1"/>
          <p:nvPr/>
        </p:nvSpPr>
        <p:spPr>
          <a:xfrm>
            <a:off x="2519425" y="3747875"/>
            <a:ext cx="1416000" cy="7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Open Sans"/>
                <a:ea typeface="Open Sans"/>
                <a:cs typeface="Open Sans"/>
                <a:sym typeface="Open Sans"/>
              </a:rPr>
              <a:t>6th edition</a:t>
            </a:r>
            <a:br>
              <a:rPr lang="en-GB" sz="1200">
                <a:solidFill>
                  <a:schemeClr val="dk2"/>
                </a:solidFill>
                <a:latin typeface="Open Sans"/>
                <a:ea typeface="Open Sans"/>
                <a:cs typeface="Open Sans"/>
                <a:sym typeface="Open Sans"/>
              </a:rPr>
            </a:br>
            <a:r>
              <a:rPr lang="en-GB" sz="1200">
                <a:solidFill>
                  <a:schemeClr val="dk2"/>
                </a:solidFill>
                <a:latin typeface="Open Sans"/>
                <a:ea typeface="Open Sans"/>
                <a:cs typeface="Open Sans"/>
                <a:sym typeface="Open Sans"/>
              </a:rPr>
              <a:t>(2009)</a:t>
            </a:r>
            <a:endParaRPr sz="1200">
              <a:solidFill>
                <a:schemeClr val="dk2"/>
              </a:solidFill>
              <a:latin typeface="Open Sans"/>
              <a:ea typeface="Open Sans"/>
              <a:cs typeface="Open Sans"/>
              <a:sym typeface="Open Sans"/>
            </a:endParaRPr>
          </a:p>
        </p:txBody>
      </p:sp>
      <p:sp>
        <p:nvSpPr>
          <p:cNvPr id="82" name="Google Shape;82;p24"/>
          <p:cNvSpPr txBox="1"/>
          <p:nvPr/>
        </p:nvSpPr>
        <p:spPr>
          <a:xfrm>
            <a:off x="4793175" y="3747875"/>
            <a:ext cx="1416000" cy="7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Open Sans"/>
                <a:ea typeface="Open Sans"/>
                <a:cs typeface="Open Sans"/>
                <a:sym typeface="Open Sans"/>
              </a:rPr>
              <a:t>7th edition</a:t>
            </a:r>
            <a:endParaRPr sz="1200">
              <a:solidFill>
                <a:schemeClr val="dk2"/>
              </a:solidFill>
              <a:latin typeface="Open Sans"/>
              <a:ea typeface="Open Sans"/>
              <a:cs typeface="Open Sans"/>
              <a:sym typeface="Open Sans"/>
            </a:endParaRPr>
          </a:p>
          <a:p>
            <a:pPr marL="0" lvl="0" indent="0" algn="ctr" rtl="0">
              <a:spcBef>
                <a:spcPts val="0"/>
              </a:spcBef>
              <a:spcAft>
                <a:spcPts val="0"/>
              </a:spcAft>
              <a:buNone/>
            </a:pPr>
            <a:r>
              <a:rPr lang="en-GB" sz="1200">
                <a:solidFill>
                  <a:schemeClr val="dk2"/>
                </a:solidFill>
                <a:latin typeface="Open Sans"/>
                <a:ea typeface="Open Sans"/>
                <a:cs typeface="Open Sans"/>
                <a:sym typeface="Open Sans"/>
              </a:rPr>
              <a:t>(October 2019)</a:t>
            </a:r>
            <a:endParaRPr sz="1200">
              <a:solidFill>
                <a:schemeClr val="dk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2"/>
          <p:cNvSpPr txBox="1">
            <a:spLocks noGrp="1"/>
          </p:cNvSpPr>
          <p:nvPr>
            <p:ph type="ctrTitle"/>
          </p:nvPr>
        </p:nvSpPr>
        <p:spPr>
          <a:xfrm>
            <a:off x="972000" y="1715700"/>
            <a:ext cx="7200000" cy="17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Scribbr resources</a:t>
            </a:r>
            <a:endParaRPr/>
          </a:p>
        </p:txBody>
      </p:sp>
      <p:pic>
        <p:nvPicPr>
          <p:cNvPr id="198" name="Google Shape;198;p43"/>
          <p:cNvPicPr preferRelativeResize="0"/>
          <p:nvPr/>
        </p:nvPicPr>
        <p:blipFill>
          <a:blip r:embed="rId3">
            <a:alphaModFix/>
          </a:blip>
          <a:stretch>
            <a:fillRect/>
          </a:stretch>
        </p:blipFill>
        <p:spPr>
          <a:xfrm>
            <a:off x="5556375" y="1017725"/>
            <a:ext cx="1973424" cy="1110074"/>
          </a:xfrm>
          <a:prstGeom prst="rect">
            <a:avLst/>
          </a:prstGeom>
          <a:noFill/>
          <a:ln>
            <a:noFill/>
          </a:ln>
        </p:spPr>
      </p:pic>
      <p:pic>
        <p:nvPicPr>
          <p:cNvPr id="199" name="Google Shape;199;p43"/>
          <p:cNvPicPr preferRelativeResize="0"/>
          <p:nvPr/>
        </p:nvPicPr>
        <p:blipFill rotWithShape="1">
          <a:blip r:embed="rId4">
            <a:alphaModFix/>
          </a:blip>
          <a:srcRect t="13172" b="12698"/>
          <a:stretch/>
        </p:blipFill>
        <p:spPr>
          <a:xfrm>
            <a:off x="5679525" y="2204800"/>
            <a:ext cx="1850275" cy="1028700"/>
          </a:xfrm>
          <a:prstGeom prst="rect">
            <a:avLst/>
          </a:prstGeom>
          <a:noFill/>
          <a:ln>
            <a:noFill/>
          </a:ln>
        </p:spPr>
      </p:pic>
      <p:pic>
        <p:nvPicPr>
          <p:cNvPr id="200" name="Google Shape;200;p43"/>
          <p:cNvPicPr preferRelativeResize="0"/>
          <p:nvPr/>
        </p:nvPicPr>
        <p:blipFill>
          <a:blip r:embed="rId5">
            <a:alphaModFix/>
          </a:blip>
          <a:stretch>
            <a:fillRect/>
          </a:stretch>
        </p:blipFill>
        <p:spPr>
          <a:xfrm>
            <a:off x="5556321" y="3310501"/>
            <a:ext cx="1973478" cy="1110074"/>
          </a:xfrm>
          <a:prstGeom prst="rect">
            <a:avLst/>
          </a:prstGeom>
          <a:noFill/>
          <a:ln>
            <a:noFill/>
          </a:ln>
        </p:spPr>
      </p:pic>
      <p:sp>
        <p:nvSpPr>
          <p:cNvPr id="201" name="Google Shape;201;p43"/>
          <p:cNvSpPr txBox="1">
            <a:spLocks noGrp="1"/>
          </p:cNvSpPr>
          <p:nvPr>
            <p:ph type="body" idx="1"/>
          </p:nvPr>
        </p:nvSpPr>
        <p:spPr>
          <a:xfrm>
            <a:off x="934075" y="1418175"/>
            <a:ext cx="4139400" cy="3150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u="sng" dirty="0">
                <a:solidFill>
                  <a:schemeClr val="hlink"/>
                </a:solidFill>
                <a:hlinkClick r:id="rId6"/>
              </a:rPr>
              <a:t>Knowledge Base</a:t>
            </a:r>
            <a:r>
              <a:rPr lang="en-GB" dirty="0"/>
              <a:t> (300+ articles)</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7"/>
              </a:rPr>
              <a:t>Free APA Citation Generator</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8"/>
              </a:rPr>
              <a:t>YouTube Channel</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APA Publication Manual</a:t>
            </a:r>
            <a:endParaRPr/>
          </a:p>
        </p:txBody>
      </p:sp>
      <p:sp>
        <p:nvSpPr>
          <p:cNvPr id="207" name="Google Shape;207;p44"/>
          <p:cNvSpPr txBox="1">
            <a:spLocks noGrp="1"/>
          </p:cNvSpPr>
          <p:nvPr>
            <p:ph type="body" idx="1"/>
          </p:nvPr>
        </p:nvSpPr>
        <p:spPr>
          <a:xfrm>
            <a:off x="934075" y="1351025"/>
            <a:ext cx="7200000" cy="3217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u="sng" dirty="0">
                <a:solidFill>
                  <a:schemeClr val="hlink"/>
                </a:solidFill>
                <a:hlinkClick r:id="rId3"/>
              </a:rPr>
              <a:t>Student’s guide</a:t>
            </a:r>
            <a:r>
              <a:rPr lang="en-GB" dirty="0"/>
              <a:t>		($31.99)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4"/>
              </a:rPr>
              <a:t>Hardcover</a:t>
            </a:r>
            <a:r>
              <a:rPr lang="en-GB" dirty="0"/>
              <a:t> 			($54.99)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5"/>
              </a:rPr>
              <a:t>Paperback</a:t>
            </a:r>
            <a:r>
              <a:rPr lang="en-GB" dirty="0"/>
              <a:t> 			($31.99)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6"/>
              </a:rPr>
              <a:t>Spiral-bound (with tabs)</a:t>
            </a:r>
            <a:r>
              <a:rPr lang="en-GB" dirty="0"/>
              <a:t> 	($44.99)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7"/>
              </a:rPr>
              <a:t>Ebook</a:t>
            </a:r>
            <a:r>
              <a:rPr lang="en-GB" dirty="0"/>
              <a:t> 			($35.99)</a:t>
            </a:r>
            <a:endParaRPr dirty="0"/>
          </a:p>
        </p:txBody>
      </p:sp>
      <p:pic>
        <p:nvPicPr>
          <p:cNvPr id="208" name="Google Shape;208;p44"/>
          <p:cNvPicPr preferRelativeResize="0"/>
          <p:nvPr/>
        </p:nvPicPr>
        <p:blipFill>
          <a:blip r:embed="rId8">
            <a:alphaModFix/>
          </a:blip>
          <a:stretch>
            <a:fillRect/>
          </a:stretch>
        </p:blipFill>
        <p:spPr>
          <a:xfrm>
            <a:off x="6431650" y="1319399"/>
            <a:ext cx="1756800" cy="2504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 we’re Scribbr 👋</a:t>
            </a:r>
            <a:endParaRPr/>
          </a:p>
        </p:txBody>
      </p:sp>
      <p:sp>
        <p:nvSpPr>
          <p:cNvPr id="214" name="Google Shape;214;p45"/>
          <p:cNvSpPr txBox="1">
            <a:spLocks noGrp="1"/>
          </p:cNvSpPr>
          <p:nvPr>
            <p:ph type="body" idx="1"/>
          </p:nvPr>
        </p:nvSpPr>
        <p:spPr>
          <a:xfrm>
            <a:off x="934075" y="1368550"/>
            <a:ext cx="7200000" cy="3200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400" dirty="0"/>
              <a:t>We are a team of 60 young people in Amsterdam, and we partner with more than 500 freelance editors across the globe to help students graduate and become better academic writers.</a:t>
            </a:r>
            <a:r>
              <a:rPr lang="en-GB" sz="1400" b="1" dirty="0"/>
              <a:t> </a:t>
            </a:r>
            <a:endParaRPr sz="1400" b="1" dirty="0"/>
          </a:p>
          <a:p>
            <a:pPr marL="0" lvl="0" indent="0" algn="l" rtl="0">
              <a:spcBef>
                <a:spcPts val="1600"/>
              </a:spcBef>
              <a:spcAft>
                <a:spcPts val="1600"/>
              </a:spcAft>
              <a:buNone/>
            </a:pPr>
            <a:r>
              <a:rPr lang="en-GB" sz="1400" dirty="0"/>
              <a:t>Every day, we work hard on our </a:t>
            </a:r>
            <a:r>
              <a:rPr lang="en-GB" sz="1400" u="sng" dirty="0">
                <a:solidFill>
                  <a:schemeClr val="hlink"/>
                </a:solidFill>
                <a:hlinkClick r:id="rId3"/>
              </a:rPr>
              <a:t>Proofreading &amp; Editing service</a:t>
            </a:r>
            <a:r>
              <a:rPr lang="en-GB" sz="1400" dirty="0"/>
              <a:t>, </a:t>
            </a:r>
            <a:r>
              <a:rPr lang="en-GB" sz="1400" u="sng" dirty="0">
                <a:solidFill>
                  <a:schemeClr val="hlink"/>
                </a:solidFill>
                <a:hlinkClick r:id="rId4"/>
              </a:rPr>
              <a:t>Plagiarism Checker</a:t>
            </a:r>
            <a:r>
              <a:rPr lang="en-GB" sz="1400" dirty="0"/>
              <a:t>, </a:t>
            </a:r>
            <a:r>
              <a:rPr lang="en-GB" sz="1400" u="sng" dirty="0">
                <a:solidFill>
                  <a:schemeClr val="hlink"/>
                </a:solidFill>
                <a:hlinkClick r:id="rId5"/>
              </a:rPr>
              <a:t>Citation Generator</a:t>
            </a:r>
            <a:r>
              <a:rPr lang="en-GB" sz="1400" dirty="0"/>
              <a:t>,</a:t>
            </a:r>
            <a:r>
              <a:rPr lang="en-GB" dirty="0"/>
              <a:t> </a:t>
            </a:r>
            <a:r>
              <a:rPr lang="en-GB" sz="1400" u="sng" dirty="0">
                <a:solidFill>
                  <a:schemeClr val="hlink"/>
                </a:solidFill>
                <a:hlinkClick r:id="rId6"/>
              </a:rPr>
              <a:t>Knowledge Base</a:t>
            </a:r>
            <a:r>
              <a:rPr lang="en-GB" sz="1400" dirty="0"/>
              <a:t> and educational </a:t>
            </a:r>
            <a:r>
              <a:rPr lang="en-GB" sz="1400" u="sng" dirty="0">
                <a:solidFill>
                  <a:schemeClr val="hlink"/>
                </a:solidFill>
                <a:hlinkClick r:id="rId7"/>
              </a:rPr>
              <a:t>YouTube channel</a:t>
            </a:r>
            <a:r>
              <a:rPr lang="en-GB" sz="1400" dirty="0"/>
              <a:t>.</a:t>
            </a:r>
            <a:endParaRPr sz="1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Guidelines for using this presentation</a:t>
            </a:r>
            <a:endParaRPr/>
          </a:p>
        </p:txBody>
      </p:sp>
      <p:sp>
        <p:nvSpPr>
          <p:cNvPr id="220" name="Google Shape;220;p46"/>
          <p:cNvSpPr txBox="1">
            <a:spLocks noGrp="1"/>
          </p:cNvSpPr>
          <p:nvPr>
            <p:ph type="body" idx="1"/>
          </p:nvPr>
        </p:nvSpPr>
        <p:spPr>
          <a:xfrm>
            <a:off x="934075" y="1152475"/>
            <a:ext cx="7200000" cy="360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This presentation can be freely used to educate students about the 7th edition changes in the APA Publication Manual. You may:</a:t>
            </a:r>
            <a:endParaRPr sz="1400"/>
          </a:p>
          <a:p>
            <a:pPr marL="457200" lvl="0" indent="-317500" algn="l" rtl="0">
              <a:spcBef>
                <a:spcPts val="1600"/>
              </a:spcBef>
              <a:spcAft>
                <a:spcPts val="0"/>
              </a:spcAft>
              <a:buClr>
                <a:schemeClr val="accent2"/>
              </a:buClr>
              <a:buSzPts val="1400"/>
              <a:buChar char="✓"/>
            </a:pPr>
            <a:r>
              <a:rPr lang="en-GB" sz="1400"/>
              <a:t>Display this presentation in a classroom environment</a:t>
            </a:r>
            <a:endParaRPr sz="1400"/>
          </a:p>
          <a:p>
            <a:pPr marL="457200" lvl="0" indent="-317500" algn="l" rtl="0">
              <a:spcBef>
                <a:spcPts val="0"/>
              </a:spcBef>
              <a:spcAft>
                <a:spcPts val="0"/>
              </a:spcAft>
              <a:buClr>
                <a:schemeClr val="accent2"/>
              </a:buClr>
              <a:buSzPts val="1400"/>
              <a:buChar char="✓"/>
            </a:pPr>
            <a:r>
              <a:rPr lang="en-GB" sz="1400"/>
              <a:t>Modify or delete slides</a:t>
            </a:r>
            <a:endParaRPr sz="1400"/>
          </a:p>
          <a:p>
            <a:pPr marL="457200" lvl="0" indent="-317500" algn="l" rtl="0">
              <a:spcBef>
                <a:spcPts val="0"/>
              </a:spcBef>
              <a:spcAft>
                <a:spcPts val="0"/>
              </a:spcAft>
              <a:buClr>
                <a:schemeClr val="accent2"/>
              </a:buClr>
              <a:buSzPts val="1400"/>
              <a:buChar char="✓"/>
            </a:pPr>
            <a:r>
              <a:rPr lang="en-GB" sz="1400"/>
              <a:t>Distribute this presentation in print or in private student environments (e.g. Moodle, BlackBoard, Google Classroom, etc.)</a:t>
            </a:r>
            <a:endParaRPr sz="1400"/>
          </a:p>
          <a:p>
            <a:pPr marL="0" lvl="0" indent="0" algn="l" rtl="0">
              <a:spcBef>
                <a:spcPts val="1600"/>
              </a:spcBef>
              <a:spcAft>
                <a:spcPts val="0"/>
              </a:spcAft>
              <a:buNone/>
            </a:pPr>
            <a:r>
              <a:rPr lang="en-GB" sz="1400"/>
              <a:t>Please do give credit to Scribbr for creating this resource. </a:t>
            </a:r>
            <a:endParaRPr sz="1400"/>
          </a:p>
          <a:p>
            <a:pPr marL="0" lvl="0" indent="0" algn="l" rtl="0">
              <a:spcBef>
                <a:spcPts val="1600"/>
              </a:spcBef>
              <a:spcAft>
                <a:spcPts val="1600"/>
              </a:spcAft>
              <a:buNone/>
            </a:pPr>
            <a:r>
              <a:rPr lang="en-GB" sz="1400"/>
              <a:t>Questions of feedback? Email raimo@scribbr.com and we’ll be in touch!</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What’s changed?</a:t>
            </a:r>
            <a:endParaRPr/>
          </a:p>
        </p:txBody>
      </p:sp>
      <p:sp>
        <p:nvSpPr>
          <p:cNvPr id="88" name="Google Shape;88;p25"/>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a:t>Better guidelines for citing online media</a:t>
            </a:r>
            <a:endParaRPr/>
          </a:p>
          <a:p>
            <a:pPr marL="457200" lvl="0" indent="-342900" algn="l" rtl="0">
              <a:lnSpc>
                <a:spcPct val="150000"/>
              </a:lnSpc>
              <a:spcBef>
                <a:spcPts val="0"/>
              </a:spcBef>
              <a:spcAft>
                <a:spcPts val="0"/>
              </a:spcAft>
              <a:buSzPts val="1800"/>
              <a:buChar char="●"/>
            </a:pPr>
            <a:r>
              <a:rPr lang="en-GB"/>
              <a:t>Updated guidelines for inclusive and bias-free language</a:t>
            </a:r>
            <a:endParaRPr/>
          </a:p>
          <a:p>
            <a:pPr marL="457200" lvl="0" indent="-342900" algn="l" rtl="0">
              <a:lnSpc>
                <a:spcPct val="150000"/>
              </a:lnSpc>
              <a:spcBef>
                <a:spcPts val="0"/>
              </a:spcBef>
              <a:spcAft>
                <a:spcPts val="0"/>
              </a:spcAft>
              <a:buSzPts val="1800"/>
              <a:buChar char="●"/>
            </a:pPr>
            <a:r>
              <a:rPr lang="en-GB"/>
              <a:t>Student-specific paper format</a:t>
            </a:r>
            <a:endParaRPr/>
          </a:p>
          <a:p>
            <a:pPr marL="457200" lvl="0" indent="-342900" algn="l" rtl="0">
              <a:lnSpc>
                <a:spcPct val="150000"/>
              </a:lnSpc>
              <a:spcBef>
                <a:spcPts val="0"/>
              </a:spcBef>
              <a:spcAft>
                <a:spcPts val="0"/>
              </a:spcAft>
              <a:buSzPts val="1800"/>
              <a:buChar char="●"/>
            </a:pPr>
            <a:r>
              <a:rPr lang="en-GB"/>
              <a:t>Minor changes in how to cite 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6"/>
          <p:cNvSpPr txBox="1">
            <a:spLocks noGrp="1"/>
          </p:cNvSpPr>
          <p:nvPr>
            <p:ph type="ctrTitle"/>
          </p:nvPr>
        </p:nvSpPr>
        <p:spPr>
          <a:xfrm>
            <a:off x="972008" y="11306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References and </a:t>
            </a:r>
            <a:br>
              <a:rPr lang="en-GB"/>
            </a:br>
            <a:r>
              <a:rPr lang="en-GB"/>
              <a:t>in-text citations</a:t>
            </a:r>
            <a:endParaRPr/>
          </a:p>
        </p:txBody>
      </p:sp>
      <p:sp>
        <p:nvSpPr>
          <p:cNvPr id="94" name="Google Shape;94;p26"/>
          <p:cNvSpPr txBox="1">
            <a:spLocks noGrp="1"/>
          </p:cNvSpPr>
          <p:nvPr>
            <p:ph type="subTitle" idx="1"/>
          </p:nvPr>
        </p:nvSpPr>
        <p:spPr>
          <a:xfrm>
            <a:off x="972000" y="32202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7 notable changes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t>Publisher location not included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0" name="Google Shape;100;p27"/>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dirty="0">
                <a:latin typeface="Times New Roman"/>
                <a:ea typeface="Times New Roman"/>
                <a:cs typeface="Times New Roman"/>
                <a:sym typeface="Times New Roman"/>
              </a:rPr>
              <a:t>Covey, S. R. (2013). </a:t>
            </a:r>
            <a:r>
              <a:rPr lang="en-GB" sz="1400" i="1" dirty="0">
                <a:latin typeface="Times New Roman"/>
                <a:ea typeface="Times New Roman"/>
                <a:cs typeface="Times New Roman"/>
                <a:sym typeface="Times New Roman"/>
              </a:rPr>
              <a:t>The 7 habits of highly effective people: Powerful lessons in personal change</a:t>
            </a:r>
            <a:r>
              <a:rPr lang="en-GB" sz="1400" dirty="0">
                <a:latin typeface="Times New Roman"/>
                <a:ea typeface="Times New Roman"/>
                <a:cs typeface="Times New Roman"/>
                <a:sym typeface="Times New Roman"/>
              </a:rPr>
              <a:t>. </a:t>
            </a:r>
            <a:r>
              <a:rPr lang="en-GB" sz="1400" dirty="0">
                <a:highlight>
                  <a:srgbClr val="F4CCCC"/>
                </a:highlight>
                <a:latin typeface="Times New Roman"/>
                <a:ea typeface="Times New Roman"/>
                <a:cs typeface="Times New Roman"/>
                <a:sym typeface="Times New Roman"/>
              </a:rPr>
              <a:t>New York, NY:</a:t>
            </a:r>
            <a:r>
              <a:rPr lang="en-GB" sz="1400" dirty="0">
                <a:latin typeface="Times New Roman"/>
                <a:ea typeface="Times New Roman"/>
                <a:cs typeface="Times New Roman"/>
                <a:sym typeface="Times New Roman"/>
              </a:rPr>
              <a:t> Simon &amp; Schuster.</a:t>
            </a:r>
            <a:endParaRPr sz="1400" dirty="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dirty="0">
                <a:latin typeface="Times New Roman"/>
                <a:ea typeface="Times New Roman"/>
                <a:cs typeface="Times New Roman"/>
                <a:sym typeface="Times New Roman"/>
              </a:rPr>
              <a:t>Covey, S. R. (2013). </a:t>
            </a:r>
            <a:r>
              <a:rPr lang="en-GB" sz="1400" i="1" dirty="0">
                <a:latin typeface="Times New Roman"/>
                <a:ea typeface="Times New Roman"/>
                <a:cs typeface="Times New Roman"/>
                <a:sym typeface="Times New Roman"/>
              </a:rPr>
              <a:t>The 7 habits of highly effective people: Powerful lessons in personal change</a:t>
            </a:r>
            <a:r>
              <a:rPr lang="en-GB" sz="1400" dirty="0">
                <a:latin typeface="Times New Roman"/>
                <a:ea typeface="Times New Roman"/>
                <a:cs typeface="Times New Roman"/>
                <a:sym typeface="Times New Roman"/>
              </a:rPr>
              <a:t>. Simon &amp; Schuster.</a:t>
            </a:r>
            <a:endParaRPr dirty="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dirty="0"/>
          </a:p>
          <a:p>
            <a:pPr marL="0" lvl="0" indent="0" algn="l" rtl="0">
              <a:lnSpc>
                <a:spcPct val="150000"/>
              </a:lnSpc>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2. In-text citations are shortened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6" name="Google Shape;106;p28"/>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(Taylor</a:t>
            </a:r>
            <a:r>
              <a:rPr lang="en-GB" sz="1400">
                <a:highlight>
                  <a:srgbClr val="F4CCCC"/>
                </a:highlight>
                <a:latin typeface="Times New Roman"/>
                <a:ea typeface="Times New Roman"/>
                <a:cs typeface="Times New Roman"/>
                <a:sym typeface="Times New Roman"/>
              </a:rPr>
              <a:t>, Kotler, Johnson, &amp; Parker</a:t>
            </a:r>
            <a:r>
              <a:rPr lang="en-GB" sz="1400">
                <a:latin typeface="Times New Roman"/>
                <a:ea typeface="Times New Roman"/>
                <a:cs typeface="Times New Roman"/>
                <a:sym typeface="Times New Roman"/>
              </a:rPr>
              <a:t>, 2018)</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(Taylor et al., 2018)</a:t>
            </a:r>
            <a:endParaRPr>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3. Up to 20 authors in the reference list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2" name="Google Shape;112;p29"/>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Miller, T. C., Brown, M. J., Wilson, G. L., Evans, B. B., Kelly, R. S., Turner, S. T., </a:t>
            </a:r>
            <a:r>
              <a:rPr lang="en-GB" sz="1400">
                <a:highlight>
                  <a:srgbClr val="F4CCCC"/>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Nelson, T. P. (2018).</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Miller, T. C., Brown, M. J., Wilson, G. L., Evans, B. B., Kelly, R. S., Turner, S. T., </a:t>
            </a:r>
            <a:r>
              <a:rPr lang="en-GB" sz="1400">
                <a:highlight>
                  <a:srgbClr val="D9EAD3"/>
                </a:highlight>
                <a:latin typeface="Times New Roman"/>
                <a:ea typeface="Times New Roman"/>
                <a:cs typeface="Times New Roman"/>
                <a:sym typeface="Times New Roman"/>
              </a:rPr>
              <a:t>Lewis, F., Lee, L. H., Cox, G., Harris, H. L., Martin, P., Gonzalez, W. L., Hughes, W., Carter, D., Campbell, C., Baker, A. B., Flores, T., Gray, W. E., Green, G., …</a:t>
            </a:r>
            <a:r>
              <a:rPr lang="en-GB" sz="1400">
                <a:latin typeface="Times New Roman"/>
                <a:ea typeface="Times New Roman"/>
                <a:cs typeface="Times New Roman"/>
                <a:sym typeface="Times New Roman"/>
              </a:rPr>
              <a:t> Nelson, T. P. (2018).</a:t>
            </a:r>
            <a:endParaRPr>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4. DOIs are formatted as URLs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8" name="Google Shape;118;p30"/>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highlight>
                  <a:srgbClr val="F4CCCC"/>
                </a:highlight>
                <a:latin typeface="Times New Roman"/>
                <a:ea typeface="Times New Roman"/>
                <a:cs typeface="Times New Roman"/>
                <a:sym typeface="Times New Roman"/>
              </a:rPr>
              <a:t>doi:</a:t>
            </a:r>
            <a:r>
              <a:rPr lang="en-GB" sz="1400">
                <a:latin typeface="Times New Roman"/>
                <a:ea typeface="Times New Roman"/>
                <a:cs typeface="Times New Roman"/>
                <a:sym typeface="Times New Roman"/>
              </a:rPr>
              <a:t> 10.1080/02626667.2018.1560449</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highlight>
                  <a:srgbClr val="D9EAD3"/>
                </a:highlight>
                <a:latin typeface="Times New Roman"/>
                <a:ea typeface="Times New Roman"/>
                <a:cs typeface="Times New Roman"/>
                <a:sym typeface="Times New Roman"/>
              </a:rPr>
              <a:t>https://doi.org/</a:t>
            </a:r>
            <a:r>
              <a:rPr lang="en-GB" sz="1400">
                <a:latin typeface="Times New Roman"/>
                <a:ea typeface="Times New Roman"/>
                <a:cs typeface="Times New Roman"/>
                <a:sym typeface="Times New Roman"/>
              </a:rPr>
              <a:t>10.1080/02626667.2018.1560449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5. Citing web pages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31"/>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Walker, A. (2019, November 14). Germany avoids recession but growth remains weak. </a:t>
            </a:r>
            <a:r>
              <a:rPr lang="en-GB" sz="1400">
                <a:highlight>
                  <a:srgbClr val="F4CCCC"/>
                </a:highlight>
                <a:latin typeface="Times New Roman"/>
                <a:ea typeface="Times New Roman"/>
                <a:cs typeface="Times New Roman"/>
                <a:sym typeface="Times New Roman"/>
              </a:rPr>
              <a:t>Retrieved from</a:t>
            </a:r>
            <a:r>
              <a:rPr lang="en-GB" sz="1400">
                <a:latin typeface="Times New Roman"/>
                <a:ea typeface="Times New Roman"/>
                <a:cs typeface="Times New Roman"/>
                <a:sym typeface="Times New Roman"/>
              </a:rPr>
              <a:t> https://www.bbc.com/news/business-50419127</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Walker, A. (2019, November 14). </a:t>
            </a:r>
            <a:r>
              <a:rPr lang="en-GB" sz="1400" i="1">
                <a:highlight>
                  <a:srgbClr val="D9EAD3"/>
                </a:highlight>
                <a:latin typeface="Times New Roman"/>
                <a:ea typeface="Times New Roman"/>
                <a:cs typeface="Times New Roman"/>
                <a:sym typeface="Times New Roman"/>
              </a:rPr>
              <a:t>Germany avoids recession but growth remains weak</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BBC News</a:t>
            </a:r>
            <a:r>
              <a:rPr lang="en-GB" sz="1400">
                <a:latin typeface="Times New Roman"/>
                <a:ea typeface="Times New Roman"/>
                <a:cs typeface="Times New Roman"/>
                <a:sym typeface="Times New Roman"/>
              </a:rPr>
              <a:t>. https://www.bbc.com/news/business-50419127</a:t>
            </a:r>
            <a:endParaRPr/>
          </a:p>
        </p:txBody>
      </p:sp>
    </p:spTree>
  </p:cSld>
  <p:clrMapOvr>
    <a:masterClrMapping/>
  </p:clrMapOvr>
</p:sld>
</file>

<file path=ppt/theme/theme1.xml><?xml version="1.0" encoding="utf-8"?>
<a:theme xmlns:a="http://schemas.openxmlformats.org/drawingml/2006/main"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1661</Words>
  <Application>Microsoft Office PowerPoint</Application>
  <PresentationFormat>On-screen Show (16:9)</PresentationFormat>
  <Paragraphs>144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Times New Roman</vt:lpstr>
      <vt:lpstr>Open Sans</vt:lpstr>
      <vt:lpstr>Work Sans</vt:lpstr>
      <vt:lpstr>Georgia</vt:lpstr>
      <vt:lpstr>Calibri</vt:lpstr>
      <vt:lpstr>Arial</vt:lpstr>
      <vt:lpstr>Lucida Sans</vt:lpstr>
      <vt:lpstr>Scribbr</vt:lpstr>
      <vt:lpstr>APA 7th Edition</vt:lpstr>
      <vt:lpstr>APA Publication Manual</vt:lpstr>
      <vt:lpstr>What’s changed?</vt:lpstr>
      <vt:lpstr>References and  in-text citations</vt:lpstr>
      <vt:lpstr>Publisher location not included  </vt:lpstr>
      <vt:lpstr>2. In-text citations are shortened  </vt:lpstr>
      <vt:lpstr>3. Up to 20 authors in the reference list  </vt:lpstr>
      <vt:lpstr>4. DOIs are formatted as URLs  </vt:lpstr>
      <vt:lpstr>5. Citing web pages  </vt:lpstr>
      <vt:lpstr>6. Citing ebooks  </vt:lpstr>
      <vt:lpstr>7. Contributors other than authors  </vt:lpstr>
      <vt:lpstr>Inclusive and  bias-free language</vt:lpstr>
      <vt:lpstr>Use singular “they”  </vt:lpstr>
      <vt:lpstr>Be sensitive to labels  </vt:lpstr>
      <vt:lpstr>Appropriate level of specificity</vt:lpstr>
      <vt:lpstr>Paper format</vt:lpstr>
      <vt:lpstr>More fonts to choose from  </vt:lpstr>
      <vt:lpstr>No more running head  </vt:lpstr>
      <vt:lpstr>Updated heading styles  </vt:lpstr>
      <vt:lpstr>Recommended  resources</vt:lpstr>
      <vt:lpstr>Scribbr resources</vt:lpstr>
      <vt:lpstr>APA Publication Manual</vt:lpstr>
      <vt:lpstr>Hi, we’re Scribbr 👋</vt:lpstr>
      <vt:lpstr>Guidelines for using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7th Edition</dc:title>
  <dc:creator>Jill Gann</dc:creator>
  <cp:lastModifiedBy>Jill Gann</cp:lastModifiedBy>
  <cp:revision>3</cp:revision>
  <dcterms:modified xsi:type="dcterms:W3CDTF">2020-02-19T22:50:19Z</dcterms:modified>
</cp:coreProperties>
</file>