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58" r:id="rId3"/>
    <p:sldId id="257" r:id="rId4"/>
    <p:sldId id="261" r:id="rId5"/>
    <p:sldId id="259" r:id="rId6"/>
    <p:sldId id="260" r:id="rId7"/>
    <p:sldId id="262" r:id="rId8"/>
    <p:sldId id="263" r:id="rId9"/>
    <p:sldId id="265" r:id="rId10"/>
    <p:sldId id="264" r:id="rId11"/>
    <p:sldId id="267" r:id="rId12"/>
    <p:sldId id="266" r:id="rId13"/>
    <p:sldId id="268" r:id="rId14"/>
    <p:sldId id="269" r:id="rId15"/>
    <p:sldId id="270" r:id="rId16"/>
    <p:sldId id="271" r:id="rId17"/>
    <p:sldId id="272" r:id="rId18"/>
    <p:sldId id="273" r:id="rId19"/>
    <p:sldId id="276" r:id="rId20"/>
    <p:sldId id="274" r:id="rId21"/>
    <p:sldId id="275"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varScale="1">
        <p:scale>
          <a:sx n="60" d="100"/>
          <a:sy n="60" d="100"/>
        </p:scale>
        <p:origin x="102" y="348"/>
      </p:cViewPr>
      <p:guideLst/>
    </p:cSldViewPr>
  </p:slideViewPr>
  <p:notesTextViewPr>
    <p:cViewPr>
      <p:scale>
        <a:sx n="1" d="1"/>
        <a:sy n="1" d="1"/>
      </p:scale>
      <p:origin x="0" y="0"/>
    </p:cViewPr>
  </p:notesTextViewPr>
  <p:notesViewPr>
    <p:cSldViewPr snapToGrid="0">
      <p:cViewPr varScale="1">
        <p:scale>
          <a:sx n="88" d="100"/>
          <a:sy n="88" d="100"/>
        </p:scale>
        <p:origin x="382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797D0-0B65-4F32-8D2B-C3ACBBEC49CF}"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16E1E-4FCA-472F-BFB0-C1F1CE9A49B2}" type="slidenum">
              <a:rPr lang="en-US" smtClean="0"/>
              <a:t>‹#›</a:t>
            </a:fld>
            <a:endParaRPr lang="en-US"/>
          </a:p>
        </p:txBody>
      </p:sp>
    </p:spTree>
    <p:extLst>
      <p:ext uri="{BB962C8B-B14F-4D97-AF65-F5344CB8AC3E}">
        <p14:creationId xmlns:p14="http://schemas.microsoft.com/office/powerpoint/2010/main" val="189066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1</a:t>
            </a:fld>
            <a:endParaRPr lang="en-US"/>
          </a:p>
        </p:txBody>
      </p:sp>
    </p:spTree>
    <p:extLst>
      <p:ext uri="{BB962C8B-B14F-4D97-AF65-F5344CB8AC3E}">
        <p14:creationId xmlns:p14="http://schemas.microsoft.com/office/powerpoint/2010/main" val="109817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altLang="en-US" dirty="0" smtClean="0">
                <a:latin typeface="Arial" panose="020B0604020202020204" pitchFamily="34" charset="0"/>
              </a:rPr>
              <a:t>This slide provides the basic reminders about formatting the text: </a:t>
            </a:r>
          </a:p>
          <a:p>
            <a:pPr>
              <a:lnSpc>
                <a:spcPct val="90000"/>
              </a:lnSpc>
              <a:spcBef>
                <a:spcPct val="0"/>
              </a:spcBef>
              <a:buFontTx/>
              <a:buAutoNum type="arabicParenR"/>
            </a:pPr>
            <a:r>
              <a:rPr lang="en-US" altLang="en-US" dirty="0" smtClean="0">
                <a:latin typeface="Arial" panose="020B0604020202020204" pitchFamily="34" charset="0"/>
              </a:rPr>
              <a:t>Make sure that the first text page is page number 2  (page#1 is a title page, </a:t>
            </a:r>
          </a:p>
          <a:p>
            <a:pPr>
              <a:lnSpc>
                <a:spcPct val="90000"/>
              </a:lnSpc>
              <a:spcBef>
                <a:spcPct val="0"/>
              </a:spcBef>
              <a:buFontTx/>
              <a:buAutoNum type="arabicParenR"/>
            </a:pPr>
            <a:endParaRPr lang="en-US" altLang="en-US" dirty="0">
              <a:latin typeface="Arial" panose="020B0604020202020204" pitchFamily="34" charset="0"/>
            </a:endParaRPr>
          </a:p>
          <a:p>
            <a:pPr>
              <a:lnSpc>
                <a:spcPct val="90000"/>
              </a:lnSpc>
              <a:spcBef>
                <a:spcPct val="0"/>
              </a:spcBef>
              <a:buFontTx/>
              <a:buAutoNum type="arabicParenR"/>
            </a:pPr>
            <a:r>
              <a:rPr lang="en-US" altLang="en-US" dirty="0" smtClean="0">
                <a:latin typeface="Arial" panose="020B0604020202020204" pitchFamily="34" charset="0"/>
              </a:rPr>
              <a:t>Start with typing the essay title centered, at the top of the page.</a:t>
            </a:r>
          </a:p>
          <a:p>
            <a:pPr>
              <a:lnSpc>
                <a:spcPct val="90000"/>
              </a:lnSpc>
              <a:spcBef>
                <a:spcPct val="0"/>
              </a:spcBef>
              <a:buFontTx/>
              <a:buAutoNum type="arabicParenR"/>
            </a:pPr>
            <a:r>
              <a:rPr lang="en-US" altLang="en-US" dirty="0" smtClean="0">
                <a:latin typeface="Arial" panose="020B0604020202020204" pitchFamily="34" charset="0"/>
              </a:rPr>
              <a:t>Type the text double-space with all sections following each other without a break. Do not use white space between paragraphs. </a:t>
            </a:r>
          </a:p>
          <a:p>
            <a:pPr>
              <a:lnSpc>
                <a:spcPct val="90000"/>
              </a:lnSpc>
              <a:spcBef>
                <a:spcPct val="0"/>
              </a:spcBef>
              <a:buFontTx/>
              <a:buAutoNum type="arabicParenR"/>
            </a:pPr>
            <a:r>
              <a:rPr lang="en-US" altLang="en-US" dirty="0" smtClean="0">
                <a:latin typeface="Arial" panose="020B0604020202020204" pitchFamily="34" charset="0"/>
              </a:rPr>
              <a:t>Create parenthetical  in-text citations to identify the sources used in the paper.</a:t>
            </a:r>
          </a:p>
          <a:p>
            <a:pPr>
              <a:lnSpc>
                <a:spcPct val="90000"/>
              </a:lnSpc>
              <a:spcBef>
                <a:spcPct val="0"/>
              </a:spcBef>
              <a:buFontTx/>
              <a:buAutoNum type="arabicParenR"/>
            </a:pPr>
            <a:r>
              <a:rPr lang="en-US" altLang="en-US" dirty="0" smtClean="0">
                <a:latin typeface="Arial" panose="020B0604020202020204" pitchFamily="34" charset="0"/>
              </a:rPr>
              <a:t>Format tables and figures as needed</a:t>
            </a:r>
          </a:p>
          <a:p>
            <a:pPr>
              <a:lnSpc>
                <a:spcPct val="90000"/>
              </a:lnSpc>
              <a:spcBef>
                <a:spcPct val="0"/>
              </a:spcBef>
              <a:buFontTx/>
              <a:buAutoNum type="arabicParenR"/>
            </a:pPr>
            <a:endParaRPr lang="en-US" altLang="en-US" dirty="0" smtClean="0">
              <a:latin typeface="Arial" panose="020B0604020202020204" pitchFamily="34" charset="0"/>
            </a:endParaRPr>
          </a:p>
          <a:p>
            <a:pPr>
              <a:lnSpc>
                <a:spcPct val="90000"/>
              </a:lnSpc>
              <a:spcBef>
                <a:spcPct val="0"/>
              </a:spcBef>
            </a:pPr>
            <a:r>
              <a:rPr lang="en-US" altLang="en-US" dirty="0" smtClean="0">
                <a:latin typeface="Arial" panose="020B0604020202020204" pitchFamily="34" charset="0"/>
              </a:rPr>
              <a:t>The following slides introduce APA formatting of references, in-text citations, and tables and figures. </a:t>
            </a:r>
          </a:p>
          <a:p>
            <a:endParaRPr lang="en-US" dirty="0"/>
          </a:p>
        </p:txBody>
      </p:sp>
      <p:sp>
        <p:nvSpPr>
          <p:cNvPr id="4" name="Slide Number Placeholder 3"/>
          <p:cNvSpPr>
            <a:spLocks noGrp="1"/>
          </p:cNvSpPr>
          <p:nvPr>
            <p:ph type="sldNum" sz="quarter" idx="10"/>
          </p:nvPr>
        </p:nvSpPr>
        <p:spPr/>
        <p:txBody>
          <a:bodyPr/>
          <a:lstStyle/>
          <a:p>
            <a:fld id="{0F216E1E-4FCA-472F-BFB0-C1F1CE9A49B2}" type="slidenum">
              <a:rPr lang="en-US" smtClean="0"/>
              <a:t>10</a:t>
            </a:fld>
            <a:endParaRPr lang="en-US"/>
          </a:p>
        </p:txBody>
      </p:sp>
    </p:spTree>
    <p:extLst>
      <p:ext uri="{BB962C8B-B14F-4D97-AF65-F5344CB8AC3E}">
        <p14:creationId xmlns:p14="http://schemas.microsoft.com/office/powerpoint/2010/main" val="332283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11</a:t>
            </a:fld>
            <a:endParaRPr lang="en-US"/>
          </a:p>
        </p:txBody>
      </p:sp>
    </p:spTree>
    <p:extLst>
      <p:ext uri="{BB962C8B-B14F-4D97-AF65-F5344CB8AC3E}">
        <p14:creationId xmlns:p14="http://schemas.microsoft.com/office/powerpoint/2010/main" val="4081956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12</a:t>
            </a:fld>
            <a:endParaRPr lang="en-US"/>
          </a:p>
        </p:txBody>
      </p:sp>
    </p:spTree>
    <p:extLst>
      <p:ext uri="{BB962C8B-B14F-4D97-AF65-F5344CB8AC3E}">
        <p14:creationId xmlns:p14="http://schemas.microsoft.com/office/powerpoint/2010/main" val="47568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13</a:t>
            </a:fld>
            <a:endParaRPr lang="en-US"/>
          </a:p>
        </p:txBody>
      </p:sp>
    </p:spTree>
    <p:extLst>
      <p:ext uri="{BB962C8B-B14F-4D97-AF65-F5344CB8AC3E}">
        <p14:creationId xmlns:p14="http://schemas.microsoft.com/office/powerpoint/2010/main" val="3797459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altLang="en-US" dirty="0">
                <a:latin typeface="Arial" panose="020B0604020202020204" pitchFamily="34" charset="0"/>
              </a:rPr>
              <a:t>This slide explains the basics of in-text citations, both narrative and parenthetical. </a:t>
            </a:r>
          </a:p>
          <a:p>
            <a:pPr>
              <a:lnSpc>
                <a:spcPct val="90000"/>
              </a:lnSpc>
              <a:spcBef>
                <a:spcPct val="0"/>
              </a:spcBef>
            </a:pPr>
            <a:endParaRPr lang="en-US" altLang="en-US" dirty="0">
              <a:latin typeface="Arial" panose="020B0604020202020204" pitchFamily="34" charset="0"/>
            </a:endParaRPr>
          </a:p>
          <a:p>
            <a:pPr>
              <a:lnSpc>
                <a:spcPct val="90000"/>
              </a:lnSpc>
              <a:spcBef>
                <a:spcPct val="0"/>
              </a:spcBef>
            </a:pPr>
            <a:r>
              <a:rPr lang="en-US" altLang="en-US" dirty="0">
                <a:latin typeface="Arial" panose="020B0604020202020204" pitchFamily="34" charset="0"/>
              </a:rPr>
              <a:t>In-text citations help establish credibility of the writer, show respect to someone else</a:t>
            </a:r>
            <a:r>
              <a:rPr lang="ja-JP" altLang="en-US" dirty="0">
                <a:latin typeface="Arial" panose="020B0604020202020204" pitchFamily="34" charset="0"/>
              </a:rPr>
              <a:t>’</a:t>
            </a:r>
            <a:r>
              <a:rPr lang="en-US" altLang="ja-JP" dirty="0">
                <a:latin typeface="Arial" panose="020B0604020202020204" pitchFamily="34" charset="0"/>
              </a:rPr>
              <a:t>s intellectual property (and consequently, avoid plagiarism). More practically, in-text citations help readers locate the cited source in the references page. Thus, keep the in-text citation brief and make sure that the information provided in the body of the paper should be just enough so that a reader could easily cross-reference the citation with its matching entry on the reference page; i.e., the body of the paper and the in-text citation together contains the author</a:t>
            </a:r>
            <a:r>
              <a:rPr lang="ja-JP" altLang="en-US" dirty="0">
                <a:latin typeface="Arial" panose="020B0604020202020204" pitchFamily="34" charset="0"/>
              </a:rPr>
              <a:t>’</a:t>
            </a:r>
            <a:r>
              <a:rPr lang="en-US" altLang="ja-JP" dirty="0">
                <a:latin typeface="Arial" panose="020B0604020202020204" pitchFamily="34" charset="0"/>
              </a:rPr>
              <a:t>s name and the year of publication. </a:t>
            </a:r>
          </a:p>
        </p:txBody>
      </p:sp>
      <p:sp>
        <p:nvSpPr>
          <p:cNvPr id="4" name="Slide Number Placeholder 3"/>
          <p:cNvSpPr>
            <a:spLocks noGrp="1"/>
          </p:cNvSpPr>
          <p:nvPr>
            <p:ph type="sldNum" sz="quarter" idx="10"/>
          </p:nvPr>
        </p:nvSpPr>
        <p:spPr/>
        <p:txBody>
          <a:bodyPr/>
          <a:lstStyle/>
          <a:p>
            <a:fld id="{0F216E1E-4FCA-472F-BFB0-C1F1CE9A49B2}" type="slidenum">
              <a:rPr lang="en-US" smtClean="0"/>
              <a:t>14</a:t>
            </a:fld>
            <a:endParaRPr lang="en-US"/>
          </a:p>
        </p:txBody>
      </p:sp>
    </p:spTree>
    <p:extLst>
      <p:ext uri="{BB962C8B-B14F-4D97-AF65-F5344CB8AC3E}">
        <p14:creationId xmlns:p14="http://schemas.microsoft.com/office/powerpoint/2010/main" val="2784610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15</a:t>
            </a:fld>
            <a:endParaRPr lang="en-US"/>
          </a:p>
        </p:txBody>
      </p:sp>
    </p:spTree>
    <p:extLst>
      <p:ext uri="{BB962C8B-B14F-4D97-AF65-F5344CB8AC3E}">
        <p14:creationId xmlns:p14="http://schemas.microsoft.com/office/powerpoint/2010/main" val="40658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16</a:t>
            </a:fld>
            <a:endParaRPr lang="en-US"/>
          </a:p>
        </p:txBody>
      </p:sp>
    </p:spTree>
    <p:extLst>
      <p:ext uri="{BB962C8B-B14F-4D97-AF65-F5344CB8AC3E}">
        <p14:creationId xmlns:p14="http://schemas.microsoft.com/office/powerpoint/2010/main" val="1165857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17</a:t>
            </a:fld>
            <a:endParaRPr lang="en-US"/>
          </a:p>
        </p:txBody>
      </p:sp>
    </p:spTree>
    <p:extLst>
      <p:ext uri="{BB962C8B-B14F-4D97-AF65-F5344CB8AC3E}">
        <p14:creationId xmlns:p14="http://schemas.microsoft.com/office/powerpoint/2010/main" val="3804893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18</a:t>
            </a:fld>
            <a:endParaRPr lang="en-US"/>
          </a:p>
        </p:txBody>
      </p:sp>
    </p:spTree>
    <p:extLst>
      <p:ext uri="{BB962C8B-B14F-4D97-AF65-F5344CB8AC3E}">
        <p14:creationId xmlns:p14="http://schemas.microsoft.com/office/powerpoint/2010/main" val="3962532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19</a:t>
            </a:fld>
            <a:endParaRPr lang="en-US"/>
          </a:p>
        </p:txBody>
      </p:sp>
    </p:spTree>
    <p:extLst>
      <p:ext uri="{BB962C8B-B14F-4D97-AF65-F5344CB8AC3E}">
        <p14:creationId xmlns:p14="http://schemas.microsoft.com/office/powerpoint/2010/main" val="385040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altLang="en-US" i="1" dirty="0" smtClean="0">
                <a:latin typeface="Arial" panose="020B0604020202020204" pitchFamily="34" charset="0"/>
              </a:rPr>
              <a:t>Publication Manual of the American Psychological Association</a:t>
            </a:r>
            <a:r>
              <a:rPr lang="en-US" altLang="en-US" dirty="0" smtClean="0">
                <a:latin typeface="Arial" panose="020B0604020202020204" pitchFamily="34" charset="0"/>
              </a:rPr>
              <a:t>, 7</a:t>
            </a:r>
            <a:r>
              <a:rPr lang="en-US" altLang="en-US" baseline="30000" dirty="0" smtClean="0">
                <a:latin typeface="Arial" panose="020B0604020202020204" pitchFamily="34" charset="0"/>
              </a:rPr>
              <a:t>th</a:t>
            </a:r>
            <a:r>
              <a:rPr lang="en-US" altLang="en-US" dirty="0" smtClean="0">
                <a:latin typeface="Arial" panose="020B0604020202020204" pitchFamily="34" charset="0"/>
              </a:rPr>
              <a:t> ed., contains detailed guidelines for formatting a paper in APA style. APA style is most commonly used for formatting papers in the social sciences—business, economics, psychology, sociology, nursing, etc. Updates to APA are posted on the APA website www.apastyle.org.</a:t>
            </a:r>
            <a:br>
              <a:rPr lang="en-US" altLang="en-US" dirty="0" smtClean="0">
                <a:latin typeface="Arial" panose="020B0604020202020204" pitchFamily="34" charset="0"/>
              </a:rPr>
            </a:br>
            <a:endParaRPr lang="en-US" altLang="en-US" dirty="0" smtClean="0">
              <a:latin typeface="Arial" panose="020B0604020202020204" pitchFamily="34" charset="0"/>
            </a:endParaRPr>
          </a:p>
          <a:p>
            <a:pPr>
              <a:lnSpc>
                <a:spcPct val="90000"/>
              </a:lnSpc>
              <a:spcBef>
                <a:spcPct val="0"/>
              </a:spcBef>
            </a:pPr>
            <a:r>
              <a:rPr lang="en-US" altLang="en-US" dirty="0" smtClean="0">
                <a:latin typeface="Arial" panose="020B0604020202020204" pitchFamily="34" charset="0"/>
              </a:rPr>
              <a:t>APA format provides writers with a format for cross-referencing their sources—from their parenthetical references to their reference page. This cross-referencing system allows readers to locate the publication information of source material. This is of great value for researchers who may want to locate your sources for their own research projects. The proper use of APA style also shows the credibility of writers; such writers show accountability to their source material. Most importantly, use of APA style can protect writers from plagiarism—the purposeful or accidental use of source material by other writers without giving appropriate credit.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F216E1E-4FCA-472F-BFB0-C1F1CE9A49B2}" type="slidenum">
              <a:rPr lang="en-US" smtClean="0"/>
              <a:t>2</a:t>
            </a:fld>
            <a:endParaRPr lang="en-US"/>
          </a:p>
        </p:txBody>
      </p:sp>
    </p:spTree>
    <p:extLst>
      <p:ext uri="{BB962C8B-B14F-4D97-AF65-F5344CB8AC3E}">
        <p14:creationId xmlns:p14="http://schemas.microsoft.com/office/powerpoint/2010/main" val="1733591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20</a:t>
            </a:fld>
            <a:endParaRPr lang="en-US"/>
          </a:p>
        </p:txBody>
      </p:sp>
    </p:spTree>
    <p:extLst>
      <p:ext uri="{BB962C8B-B14F-4D97-AF65-F5344CB8AC3E}">
        <p14:creationId xmlns:p14="http://schemas.microsoft.com/office/powerpoint/2010/main" val="3622189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dirty="0">
                <a:latin typeface="Arial" panose="020B0604020202020204" pitchFamily="34" charset="0"/>
              </a:rPr>
              <a:t>There are many rules for following APA format, and the facilitator should stress that it is nearly impossible to memorize them all. Students</a:t>
            </a:r>
            <a:r>
              <a:rPr lang="ja-JP" altLang="en-US" dirty="0">
                <a:latin typeface="Arial" panose="020B0604020202020204" pitchFamily="34" charset="0"/>
              </a:rPr>
              <a:t>’</a:t>
            </a:r>
            <a:r>
              <a:rPr lang="en-US" altLang="ja-JP" dirty="0">
                <a:latin typeface="Arial" panose="020B0604020202020204" pitchFamily="34" charset="0"/>
              </a:rPr>
              <a:t> best course of action is to utilize the official APA handbook or the APA section in an updated composition textbook as guides for properly using the documentation format.  Since the American Psychological Association, a professional group of behavioral and social science professors and instructors, periodically updates the guide, students should be certain that they are using the most current information possible. </a:t>
            </a:r>
          </a:p>
          <a:p>
            <a:pPr>
              <a:spcBef>
                <a:spcPct val="0"/>
              </a:spcBef>
              <a:defRPr/>
            </a:pPr>
            <a:endParaRPr lang="en-US" altLang="en-US" dirty="0">
              <a:latin typeface="Arial" panose="020B0604020202020204" pitchFamily="34" charset="0"/>
            </a:endParaRPr>
          </a:p>
          <a:p>
            <a:pPr>
              <a:spcBef>
                <a:spcPct val="0"/>
              </a:spcBef>
              <a:defRPr/>
            </a:pPr>
            <a:r>
              <a:rPr lang="en-US" altLang="en-US" dirty="0">
                <a:latin typeface="Arial" panose="020B0604020202020204" pitchFamily="34" charset="0"/>
              </a:rPr>
              <a:t>There are other resources for finding current information on APA documentation style. The APA web site offers some limited information about recent format changes, especially regarding the documentation of electronic sources. </a:t>
            </a:r>
            <a:r>
              <a:rPr lang="en-US" altLang="en-US">
                <a:latin typeface="Arial" panose="020B0604020202020204" pitchFamily="34" charset="0"/>
              </a:rPr>
              <a:t>The Purdue University Writing Lab has a page on APA formatting and documentation style on its website: https://owl.purdue.edu/owl/research_and_citation/apa7_style/apa_formatting_and_style_guide/general_format.html</a:t>
            </a:r>
            <a:br>
              <a:rPr lang="en-US" altLang="en-US">
                <a:latin typeface="Arial" panose="020B0604020202020204" pitchFamily="34" charset="0"/>
              </a:rPr>
            </a:br>
            <a:endParaRPr lang="en-US" altLang="en-US">
              <a:latin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25</a:t>
            </a:fld>
            <a:endParaRPr lang="en-US"/>
          </a:p>
        </p:txBody>
      </p:sp>
    </p:spTree>
    <p:extLst>
      <p:ext uri="{BB962C8B-B14F-4D97-AF65-F5344CB8AC3E}">
        <p14:creationId xmlns:p14="http://schemas.microsoft.com/office/powerpoint/2010/main" val="3716783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26</a:t>
            </a:fld>
            <a:endParaRPr lang="en-US"/>
          </a:p>
        </p:txBody>
      </p:sp>
    </p:spTree>
    <p:extLst>
      <p:ext uri="{BB962C8B-B14F-4D97-AF65-F5344CB8AC3E}">
        <p14:creationId xmlns:p14="http://schemas.microsoft.com/office/powerpoint/2010/main" val="250998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3</a:t>
            </a:fld>
            <a:endParaRPr lang="en-US"/>
          </a:p>
        </p:txBody>
      </p:sp>
    </p:spTree>
    <p:extLst>
      <p:ext uri="{BB962C8B-B14F-4D97-AF65-F5344CB8AC3E}">
        <p14:creationId xmlns:p14="http://schemas.microsoft.com/office/powerpoint/2010/main" val="422258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12838"/>
            <a:ext cx="5486400" cy="3086100"/>
          </a:xfrm>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This slide introduces the basics of APA stylistics related to the point of view in an APA paper, which encourages a writer to use personal pronouns. The explanation is provided with examples.</a:t>
            </a:r>
          </a:p>
          <a:p>
            <a:r>
              <a:rPr lang="en-US" dirty="0" smtClean="0"/>
              <a:t>Examples of expectations.</a:t>
            </a:r>
            <a:endParaRPr lang="en-US" dirty="0"/>
          </a:p>
        </p:txBody>
      </p:sp>
      <p:sp>
        <p:nvSpPr>
          <p:cNvPr id="4" name="Slide Number Placeholder 3"/>
          <p:cNvSpPr>
            <a:spLocks noGrp="1"/>
          </p:cNvSpPr>
          <p:nvPr>
            <p:ph type="sldNum" sz="quarter" idx="10"/>
          </p:nvPr>
        </p:nvSpPr>
        <p:spPr/>
        <p:txBody>
          <a:bodyPr/>
          <a:lstStyle/>
          <a:p>
            <a:fld id="{0F216E1E-4FCA-472F-BFB0-C1F1CE9A49B2}" type="slidenum">
              <a:rPr lang="en-US" smtClean="0"/>
              <a:t>4</a:t>
            </a:fld>
            <a:endParaRPr lang="en-US"/>
          </a:p>
        </p:txBody>
      </p:sp>
    </p:spTree>
    <p:extLst>
      <p:ext uri="{BB962C8B-B14F-4D97-AF65-F5344CB8AC3E}">
        <p14:creationId xmlns:p14="http://schemas.microsoft.com/office/powerpoint/2010/main" val="265802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2525"/>
            <a:ext cx="5486400" cy="3086100"/>
          </a:xfrm>
        </p:spPr>
      </p:sp>
      <p:sp>
        <p:nvSpPr>
          <p:cNvPr id="3" name="Notes Placeholder 2"/>
          <p:cNvSpPr>
            <a:spLocks noGrp="1"/>
          </p:cNvSpPr>
          <p:nvPr>
            <p:ph type="body" idx="1"/>
          </p:nvPr>
        </p:nvSpPr>
        <p:spPr/>
        <p:txBody>
          <a:bodyPr/>
          <a:lstStyle/>
          <a:p>
            <a:pPr>
              <a:lnSpc>
                <a:spcPct val="90000"/>
              </a:lnSpc>
              <a:spcBef>
                <a:spcPct val="0"/>
              </a:spcBef>
              <a:defRPr/>
            </a:pPr>
            <a:r>
              <a:rPr lang="en-US" altLang="en-US" dirty="0">
                <a:latin typeface="Arial" panose="020B0604020202020204" pitchFamily="34" charset="0"/>
              </a:rPr>
              <a:t>Clarity and conciseness are the major concerns when reporting research in APA. It is not easy to balance clarity (which requires accuracy) and conciseness (which requires packing information). To achieve clarity, a writer should avoid vague wording and be specific in descriptions and explanations. To achieve conciseness, a writer should condense information. Because APA format is widely used in science-related papers, the language of APA format is plain and simple. A writer should avoid using metaphors and minimize the use of figurative language, which is typical for creative writing. </a:t>
            </a:r>
          </a:p>
        </p:txBody>
      </p:sp>
      <p:sp>
        <p:nvSpPr>
          <p:cNvPr id="4" name="Slide Number Placeholder 3"/>
          <p:cNvSpPr>
            <a:spLocks noGrp="1"/>
          </p:cNvSpPr>
          <p:nvPr>
            <p:ph type="sldNum" sz="quarter" idx="10"/>
          </p:nvPr>
        </p:nvSpPr>
        <p:spPr/>
        <p:txBody>
          <a:bodyPr/>
          <a:lstStyle/>
          <a:p>
            <a:fld id="{0F216E1E-4FCA-472F-BFB0-C1F1CE9A49B2}" type="slidenum">
              <a:rPr lang="en-US" smtClean="0"/>
              <a:t>5</a:t>
            </a:fld>
            <a:endParaRPr lang="en-US"/>
          </a:p>
        </p:txBody>
      </p:sp>
    </p:spTree>
    <p:extLst>
      <p:ext uri="{BB962C8B-B14F-4D97-AF65-F5344CB8AC3E}">
        <p14:creationId xmlns:p14="http://schemas.microsoft.com/office/powerpoint/2010/main" val="3284086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altLang="en-US" dirty="0" smtClean="0">
                <a:latin typeface="Arial" panose="020B0604020202020204" pitchFamily="34" charset="0"/>
              </a:rPr>
              <a:t>This slide introduces one of the most common APA-style papers: the literature review.</a:t>
            </a:r>
          </a:p>
          <a:p>
            <a:pPr>
              <a:lnSpc>
                <a:spcPct val="90000"/>
              </a:lnSpc>
              <a:spcBef>
                <a:spcPct val="0"/>
              </a:spcBef>
            </a:pPr>
            <a:endParaRPr lang="en-US" altLang="en-US" dirty="0" smtClean="0">
              <a:latin typeface="Arial" panose="020B0604020202020204" pitchFamily="34" charset="0"/>
            </a:endParaRPr>
          </a:p>
          <a:p>
            <a:pPr>
              <a:lnSpc>
                <a:spcPct val="90000"/>
              </a:lnSpc>
              <a:spcBef>
                <a:spcPct val="0"/>
              </a:spcBef>
            </a:pPr>
            <a:r>
              <a:rPr lang="en-US" altLang="en-US" dirty="0" smtClean="0">
                <a:latin typeface="Arial" panose="020B0604020202020204" pitchFamily="34" charset="0"/>
              </a:rPr>
              <a:t>A literature review paper, which is the summary of what the scientific literature in the discipline field says about the topic of research, is the genre students likely encounter in their academic studies. The paper includes the introduction, thesis statement, summary and synthesis of sources, and a reference list. </a:t>
            </a:r>
          </a:p>
          <a:p>
            <a:endParaRPr lang="en-US" dirty="0"/>
          </a:p>
        </p:txBody>
      </p:sp>
      <p:sp>
        <p:nvSpPr>
          <p:cNvPr id="4" name="Slide Number Placeholder 3"/>
          <p:cNvSpPr>
            <a:spLocks noGrp="1"/>
          </p:cNvSpPr>
          <p:nvPr>
            <p:ph type="sldNum" sz="quarter" idx="10"/>
          </p:nvPr>
        </p:nvSpPr>
        <p:spPr/>
        <p:txBody>
          <a:bodyPr/>
          <a:lstStyle/>
          <a:p>
            <a:fld id="{0F216E1E-4FCA-472F-BFB0-C1F1CE9A49B2}" type="slidenum">
              <a:rPr lang="en-US" smtClean="0"/>
              <a:t>6</a:t>
            </a:fld>
            <a:endParaRPr lang="en-US"/>
          </a:p>
        </p:txBody>
      </p:sp>
    </p:spTree>
    <p:extLst>
      <p:ext uri="{BB962C8B-B14F-4D97-AF65-F5344CB8AC3E}">
        <p14:creationId xmlns:p14="http://schemas.microsoft.com/office/powerpoint/2010/main" val="397582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7</a:t>
            </a:fld>
            <a:endParaRPr lang="en-US"/>
          </a:p>
        </p:txBody>
      </p:sp>
    </p:spTree>
    <p:extLst>
      <p:ext uri="{BB962C8B-B14F-4D97-AF65-F5344CB8AC3E}">
        <p14:creationId xmlns:p14="http://schemas.microsoft.com/office/powerpoint/2010/main" val="1345828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a:t>
            </a:r>
            <a:r>
              <a:rPr lang="en-US" baseline="30000" dirty="0" smtClean="0"/>
              <a:t>th-11</a:t>
            </a:r>
            <a:r>
              <a:rPr lang="en-US" dirty="0" smtClean="0"/>
              <a:t> Grade requires  Title Page Main Body and References</a:t>
            </a:r>
            <a:endParaRPr lang="en-US" dirty="0"/>
          </a:p>
        </p:txBody>
      </p:sp>
      <p:sp>
        <p:nvSpPr>
          <p:cNvPr id="4" name="Slide Number Placeholder 3"/>
          <p:cNvSpPr>
            <a:spLocks noGrp="1"/>
          </p:cNvSpPr>
          <p:nvPr>
            <p:ph type="sldNum" sz="quarter" idx="10"/>
          </p:nvPr>
        </p:nvSpPr>
        <p:spPr/>
        <p:txBody>
          <a:bodyPr/>
          <a:lstStyle/>
          <a:p>
            <a:fld id="{0F216E1E-4FCA-472F-BFB0-C1F1CE9A49B2}" type="slidenum">
              <a:rPr lang="en-US" smtClean="0"/>
              <a:t>8</a:t>
            </a:fld>
            <a:endParaRPr lang="en-US"/>
          </a:p>
        </p:txBody>
      </p:sp>
    </p:spTree>
    <p:extLst>
      <p:ext uri="{BB962C8B-B14F-4D97-AF65-F5344CB8AC3E}">
        <p14:creationId xmlns:p14="http://schemas.microsoft.com/office/powerpoint/2010/main" val="3415266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216E1E-4FCA-472F-BFB0-C1F1CE9A49B2}" type="slidenum">
              <a:rPr lang="en-US" smtClean="0"/>
              <a:t>9</a:t>
            </a:fld>
            <a:endParaRPr lang="en-US"/>
          </a:p>
        </p:txBody>
      </p:sp>
    </p:spTree>
    <p:extLst>
      <p:ext uri="{BB962C8B-B14F-4D97-AF65-F5344CB8AC3E}">
        <p14:creationId xmlns:p14="http://schemas.microsoft.com/office/powerpoint/2010/main" val="3105465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10/17/2022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10/17/2022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wl.purdue.edu/owl/research_and_citation/apa7_style/apa_formatting_and_style_guide/general_format.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ocs.google.com/presentation/d/1e3Ag0xt0609aNrHRLCCN9YAhxDf6KbPEPKGIAwh9J-E/edit?usp=sharing" TargetMode="External"/><Relationship Id="rId5" Type="http://schemas.openxmlformats.org/officeDocument/2006/relationships/hyperlink" Target="https://www.scribbr.com/apa-style/" TargetMode="External"/><Relationship Id="rId4" Type="http://schemas.openxmlformats.org/officeDocument/2006/relationships/hyperlink" Target="http://www.apastyle.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owl.purdue.edu/owl/research_and_citation/apa_style/apa_formatting_and_style_guide/apa_powerpoint_slide_presentation.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jgann@kpbsd.k12.ak.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APA </a:t>
            </a:r>
            <a:r>
              <a:rPr lang="en-US" dirty="0" smtClean="0"/>
              <a:t>KCHS Language Arts</a:t>
            </a:r>
            <a:endParaRPr lang="en-US" dirty="0"/>
          </a:p>
        </p:txBody>
      </p:sp>
      <p:sp>
        <p:nvSpPr>
          <p:cNvPr id="3" name="Subtitle 2"/>
          <p:cNvSpPr>
            <a:spLocks noGrp="1"/>
          </p:cNvSpPr>
          <p:nvPr>
            <p:ph type="subTitle" idx="1"/>
          </p:nvPr>
        </p:nvSpPr>
        <p:spPr/>
        <p:txBody>
          <a:bodyPr/>
          <a:lstStyle/>
          <a:p>
            <a:r>
              <a:rPr lang="en-US" dirty="0" smtClean="0"/>
              <a:t>Ms. Gann</a:t>
            </a:r>
          </a:p>
          <a:p>
            <a:r>
              <a:rPr lang="en-US" dirty="0" smtClean="0"/>
              <a:t>KCHS Librarian</a:t>
            </a:r>
          </a:p>
          <a:p>
            <a:r>
              <a:rPr lang="en-US" dirty="0" smtClean="0"/>
              <a:t>2022-2023</a:t>
            </a:r>
            <a:endParaRPr lang="en-US" dirty="0"/>
          </a:p>
        </p:txBody>
      </p:sp>
    </p:spTree>
    <p:extLst>
      <p:ext uri="{BB962C8B-B14F-4D97-AF65-F5344CB8AC3E}">
        <p14:creationId xmlns:p14="http://schemas.microsoft.com/office/powerpoint/2010/main" val="262806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Body (text)</a:t>
            </a:r>
            <a:endParaRPr lang="en-US" dirty="0"/>
          </a:p>
        </p:txBody>
      </p:sp>
      <p:sp>
        <p:nvSpPr>
          <p:cNvPr id="3" name="Content Placeholder 2"/>
          <p:cNvSpPr>
            <a:spLocks noGrp="1"/>
          </p:cNvSpPr>
          <p:nvPr>
            <p:ph idx="1"/>
          </p:nvPr>
        </p:nvSpPr>
        <p:spPr>
          <a:xfrm>
            <a:off x="1141413" y="1716505"/>
            <a:ext cx="9905998" cy="4074695"/>
          </a:xfrm>
        </p:spPr>
        <p:txBody>
          <a:bodyPr/>
          <a:lstStyle/>
          <a:p>
            <a:r>
              <a:rPr lang="en-US" dirty="0" smtClean="0"/>
              <a:t>Your first page starts with page # 2</a:t>
            </a:r>
          </a:p>
          <a:p>
            <a:r>
              <a:rPr lang="en-US" dirty="0" smtClean="0"/>
              <a:t>Type and center the title at the top of the page</a:t>
            </a:r>
          </a:p>
          <a:p>
            <a:r>
              <a:rPr lang="en-US" dirty="0" smtClean="0"/>
              <a:t>Type your text double spaced with all sections Following each other without a break</a:t>
            </a:r>
          </a:p>
          <a:p>
            <a:r>
              <a:rPr lang="en-US" dirty="0" smtClean="0"/>
              <a:t>Identify the sources you  use in your paper in the parenthetical, </a:t>
            </a:r>
            <a:r>
              <a:rPr lang="en-US" b="1" dirty="0" smtClean="0"/>
              <a:t>in-text citations</a:t>
            </a:r>
            <a:endParaRPr lang="en-US" b="1" dirty="0"/>
          </a:p>
        </p:txBody>
      </p:sp>
    </p:spTree>
    <p:extLst>
      <p:ext uri="{BB962C8B-B14F-4D97-AF65-F5344CB8AC3E}">
        <p14:creationId xmlns:p14="http://schemas.microsoft.com/office/powerpoint/2010/main" val="952072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52926"/>
            <a:ext cx="9905998" cy="1171074"/>
          </a:xfrm>
        </p:spPr>
        <p:txBody>
          <a:bodyPr/>
          <a:lstStyle/>
          <a:p>
            <a:r>
              <a:rPr lang="en-US" dirty="0" smtClean="0"/>
              <a:t>Reference Page</a:t>
            </a:r>
            <a:endParaRPr lang="en-US" dirty="0"/>
          </a:p>
        </p:txBody>
      </p:sp>
      <p:sp>
        <p:nvSpPr>
          <p:cNvPr id="4" name="Content Placeholder 3"/>
          <p:cNvSpPr>
            <a:spLocks noGrp="1"/>
          </p:cNvSpPr>
          <p:nvPr>
            <p:ph sz="half" idx="2"/>
          </p:nvPr>
        </p:nvSpPr>
        <p:spPr>
          <a:xfrm>
            <a:off x="756402" y="1969293"/>
            <a:ext cx="4876800" cy="4543802"/>
          </a:xfrm>
        </p:spPr>
        <p:txBody>
          <a:bodyPr/>
          <a:lstStyle/>
          <a:p>
            <a:pPr>
              <a:spcBef>
                <a:spcPct val="0"/>
              </a:spcBef>
            </a:pPr>
            <a:r>
              <a:rPr lang="en-US" altLang="en-US" dirty="0">
                <a:latin typeface="Optima" panose="02000503060000020004" pitchFamily="-84" charset="0"/>
              </a:rPr>
              <a:t>Center the title (References) at the top of the page. </a:t>
            </a:r>
            <a:r>
              <a:rPr lang="en-US" altLang="en-US" i="1" dirty="0" smtClean="0">
                <a:latin typeface="Optima" panose="02000503060000020004" pitchFamily="-84" charset="0"/>
              </a:rPr>
              <a:t>Bold</a:t>
            </a:r>
            <a:endParaRPr lang="en-US" altLang="en-US" i="1" dirty="0">
              <a:latin typeface="Optima" panose="02000503060000020004" pitchFamily="-84" charset="0"/>
            </a:endParaRPr>
          </a:p>
          <a:p>
            <a:pPr>
              <a:spcBef>
                <a:spcPct val="0"/>
              </a:spcBef>
            </a:pPr>
            <a:endParaRPr lang="en-US" altLang="en-US" dirty="0">
              <a:latin typeface="Optima" panose="02000503060000020004" pitchFamily="-84" charset="0"/>
            </a:endParaRPr>
          </a:p>
          <a:p>
            <a:pPr>
              <a:spcBef>
                <a:spcPct val="0"/>
              </a:spcBef>
            </a:pPr>
            <a:r>
              <a:rPr lang="en-US" altLang="en-US" dirty="0">
                <a:latin typeface="Optima" panose="02000503060000020004" pitchFamily="-84" charset="0"/>
              </a:rPr>
              <a:t> Double-space reference entries</a:t>
            </a:r>
          </a:p>
          <a:p>
            <a:pPr>
              <a:spcBef>
                <a:spcPct val="0"/>
              </a:spcBef>
            </a:pPr>
            <a:endParaRPr lang="en-US" altLang="en-US" dirty="0">
              <a:latin typeface="Optima" panose="02000503060000020004" pitchFamily="-84" charset="0"/>
            </a:endParaRPr>
          </a:p>
          <a:p>
            <a:pPr>
              <a:spcBef>
                <a:spcPct val="0"/>
              </a:spcBef>
            </a:pPr>
            <a:r>
              <a:rPr lang="en-US" altLang="en-US" dirty="0">
                <a:latin typeface="Optima" panose="02000503060000020004" pitchFamily="-84" charset="0"/>
              </a:rPr>
              <a:t> Flush left the first line of the entry and indent subsequent lines</a:t>
            </a:r>
          </a:p>
          <a:p>
            <a:pPr>
              <a:spcBef>
                <a:spcPct val="0"/>
              </a:spcBef>
            </a:pPr>
            <a:endParaRPr lang="en-US" altLang="en-US" dirty="0">
              <a:latin typeface="Optima" panose="02000503060000020004" pitchFamily="-84" charset="0"/>
            </a:endParaRPr>
          </a:p>
          <a:p>
            <a:pPr>
              <a:spcBef>
                <a:spcPct val="0"/>
              </a:spcBef>
            </a:pPr>
            <a:r>
              <a:rPr lang="en-US" altLang="en-US" dirty="0">
                <a:latin typeface="Optima" panose="02000503060000020004" pitchFamily="-84" charset="0"/>
              </a:rPr>
              <a:t> Order entries alphabetically by the surname of the first author of each work</a:t>
            </a:r>
          </a:p>
          <a:p>
            <a:endParaRPr lang="en-US" dirty="0"/>
          </a:p>
        </p:txBody>
      </p:sp>
      <p:sp>
        <p:nvSpPr>
          <p:cNvPr id="6" name="Content Placeholder 5"/>
          <p:cNvSpPr>
            <a:spLocks noGrp="1"/>
          </p:cNvSpPr>
          <p:nvPr>
            <p:ph sz="quarter" idx="4"/>
          </p:nvPr>
        </p:nvSpPr>
        <p:spPr>
          <a:xfrm>
            <a:off x="6197096" y="914400"/>
            <a:ext cx="4876801" cy="4668251"/>
          </a:xfrm>
        </p:spPr>
        <p:txBody>
          <a:bodyPr/>
          <a:lstStyle/>
          <a:p>
            <a:endParaRPr lang="en-US" dirty="0"/>
          </a:p>
        </p:txBody>
      </p:sp>
      <p:pic>
        <p:nvPicPr>
          <p:cNvPr id="9" name="Picture 6" descr="Picture 1.png"/>
          <p:cNvPicPr>
            <a:picLocks noChangeAspect="1"/>
          </p:cNvPicPr>
          <p:nvPr/>
        </p:nvPicPr>
        <p:blipFill>
          <a:blip r:embed="rId3">
            <a:extLst>
              <a:ext uri="{28A0092B-C50C-407E-A947-70E740481C1C}">
                <a14:useLocalDpi xmlns:a14="http://schemas.microsoft.com/office/drawing/2010/main" val="0"/>
              </a:ext>
            </a:extLst>
          </a:blip>
          <a:srcRect l="4007" r="7539" b="48131"/>
          <a:stretch>
            <a:fillRect/>
          </a:stretch>
        </p:blipFill>
        <p:spPr bwMode="auto">
          <a:xfrm>
            <a:off x="6417758" y="1524000"/>
            <a:ext cx="4435475" cy="416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102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a:t>
            </a:r>
            <a:endParaRPr lang="en-US" dirty="0"/>
          </a:p>
        </p:txBody>
      </p:sp>
      <p:sp>
        <p:nvSpPr>
          <p:cNvPr id="3" name="Content Placeholder 2"/>
          <p:cNvSpPr>
            <a:spLocks noGrp="1"/>
          </p:cNvSpPr>
          <p:nvPr>
            <p:ph idx="1"/>
          </p:nvPr>
        </p:nvSpPr>
        <p:spPr>
          <a:xfrm>
            <a:off x="1141413" y="1796717"/>
            <a:ext cx="9905998" cy="4026568"/>
          </a:xfrm>
        </p:spPr>
        <p:txBody>
          <a:bodyPr>
            <a:normAutofit/>
          </a:bodyPr>
          <a:lstStyle/>
          <a:p>
            <a:r>
              <a:rPr lang="en-US" dirty="0" smtClean="0"/>
              <a:t>Invert authors names </a:t>
            </a:r>
          </a:p>
          <a:p>
            <a:pPr lvl="1"/>
            <a:r>
              <a:rPr lang="en-US" sz="2000" dirty="0" smtClean="0"/>
              <a:t>Use last name followed by initials  Gann, j. M.</a:t>
            </a:r>
          </a:p>
          <a:p>
            <a:r>
              <a:rPr lang="en-US" dirty="0"/>
              <a:t> Capitalize only the first letter of the first word of a title and subtitle, the first word after a colon or a dash in the title, and proper nouns. </a:t>
            </a:r>
          </a:p>
        </p:txBody>
      </p:sp>
    </p:spTree>
    <p:extLst>
      <p:ext uri="{BB962C8B-B14F-4D97-AF65-F5344CB8AC3E}">
        <p14:creationId xmlns:p14="http://schemas.microsoft.com/office/powerpoint/2010/main" val="3862395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0616"/>
            <a:ext cx="9905998" cy="1556952"/>
          </a:xfrm>
        </p:spPr>
        <p:txBody>
          <a:bodyPr/>
          <a:lstStyle/>
          <a:p>
            <a:r>
              <a:rPr lang="en-US" dirty="0" smtClean="0"/>
              <a:t>Making the Reference list</a:t>
            </a:r>
            <a:endParaRPr lang="en-US" dirty="0"/>
          </a:p>
        </p:txBody>
      </p:sp>
      <p:sp>
        <p:nvSpPr>
          <p:cNvPr id="3" name="Content Placeholder 2"/>
          <p:cNvSpPr>
            <a:spLocks noGrp="1"/>
          </p:cNvSpPr>
          <p:nvPr>
            <p:ph idx="1"/>
          </p:nvPr>
        </p:nvSpPr>
        <p:spPr>
          <a:xfrm>
            <a:off x="1141413" y="1359243"/>
            <a:ext cx="9905998" cy="4431957"/>
          </a:xfrm>
        </p:spPr>
        <p:txBody>
          <a:bodyPr>
            <a:normAutofit fontScale="77500" lnSpcReduction="20000"/>
          </a:bodyPr>
          <a:lstStyle/>
          <a:p>
            <a:r>
              <a:rPr lang="en-US" altLang="en-US" dirty="0">
                <a:latin typeface="Optima" panose="02000503060000020004" pitchFamily="2" charset="0"/>
                <a:cs typeface="Arial" panose="020B0604020202020204" pitchFamily="34" charset="0"/>
              </a:rPr>
              <a:t>APA is a complex system of citation. When compiling the reference list, the strategy below might be useful: </a:t>
            </a:r>
          </a:p>
          <a:p>
            <a:endParaRPr lang="en-US" altLang="en-US" dirty="0">
              <a:latin typeface="Optima" panose="02000503060000020004" pitchFamily="2" charset="0"/>
              <a:cs typeface="Arial" panose="020B0604020202020204" pitchFamily="34" charset="0"/>
            </a:endParaRPr>
          </a:p>
          <a:p>
            <a:pPr>
              <a:buFont typeface="Arial Black" panose="020B0604020202020204" pitchFamily="34" charset="0"/>
              <a:buAutoNum type="arabicPeriod"/>
            </a:pPr>
            <a:r>
              <a:rPr lang="en-US" altLang="en-US" dirty="0">
                <a:latin typeface="Optima" panose="02000503060000020004" pitchFamily="2" charset="0"/>
                <a:cs typeface="Arial" panose="020B0604020202020204" pitchFamily="34" charset="0"/>
              </a:rPr>
              <a:t> Identify the type of source: </a:t>
            </a:r>
          </a:p>
          <a:p>
            <a:pPr lvl="1"/>
            <a:r>
              <a:rPr lang="en-US" altLang="en-US" sz="2000" dirty="0">
                <a:latin typeface="Optima" panose="02000503060000020004" pitchFamily="2" charset="0"/>
                <a:cs typeface="Arial" panose="020B0604020202020204" pitchFamily="34" charset="0"/>
              </a:rPr>
              <a:t>Is it a book? A journal article? A webpage? </a:t>
            </a:r>
          </a:p>
          <a:p>
            <a:pPr>
              <a:buFont typeface="Arial Black" panose="020B0604020202020204" pitchFamily="34" charset="0"/>
              <a:buAutoNum type="arabicPeriod"/>
            </a:pPr>
            <a:endParaRPr lang="en-US" altLang="en-US" dirty="0">
              <a:latin typeface="Optima" panose="02000503060000020004" pitchFamily="2" charset="0"/>
              <a:cs typeface="Arial" panose="020B0604020202020204" pitchFamily="34" charset="0"/>
            </a:endParaRPr>
          </a:p>
          <a:p>
            <a:pPr>
              <a:buFont typeface="Arial Black" panose="020B0604020202020204" pitchFamily="34" charset="0"/>
              <a:buAutoNum type="arabicPeriod"/>
            </a:pPr>
            <a:r>
              <a:rPr lang="en-US" altLang="en-US" dirty="0">
                <a:latin typeface="Optima" panose="02000503060000020004" pitchFamily="2" charset="0"/>
                <a:cs typeface="Arial" panose="020B0604020202020204" pitchFamily="34" charset="0"/>
              </a:rPr>
              <a:t> Find a sample citation for this type of source</a:t>
            </a:r>
          </a:p>
          <a:p>
            <a:pPr lvl="1"/>
            <a:r>
              <a:rPr lang="en-US" altLang="en-US" sz="2000" dirty="0">
                <a:latin typeface="Optima" panose="02000503060000020004" pitchFamily="2" charset="0"/>
                <a:cs typeface="Arial" panose="020B0604020202020204" pitchFamily="34" charset="0"/>
              </a:rPr>
              <a:t>Check a textbook or the OWL APA Guide: </a:t>
            </a:r>
            <a:r>
              <a:rPr lang="en-US" altLang="en-US" sz="2000" dirty="0">
                <a:latin typeface="Optima" panose="02000503060000020004" pitchFamily="2" charset="0"/>
                <a:cs typeface="Arial" panose="020B0604020202020204" pitchFamily="34" charset="0"/>
                <a:hlinkClick r:id="rId3"/>
              </a:rPr>
              <a:t>https://owl.purdue.edu/owl/research_and_citation/apa7_style/apa_formatting_and_style_guide/general_format.html</a:t>
            </a:r>
            <a:endParaRPr lang="en-US" altLang="en-US" sz="2000" dirty="0">
              <a:latin typeface="Optima" panose="02000503060000020004" pitchFamily="2" charset="0"/>
              <a:cs typeface="Arial" panose="020B0604020202020204" pitchFamily="34" charset="0"/>
            </a:endParaRPr>
          </a:p>
          <a:p>
            <a:pPr>
              <a:buFont typeface="Arial Black" panose="020B0604020202020204" pitchFamily="34" charset="0"/>
              <a:buAutoNum type="arabicPeriod"/>
            </a:pPr>
            <a:endParaRPr lang="en-US" altLang="en-US" dirty="0">
              <a:latin typeface="Optima" panose="02000503060000020004" pitchFamily="2" charset="0"/>
              <a:cs typeface="Arial" panose="020B0604020202020204" pitchFamily="34" charset="0"/>
            </a:endParaRPr>
          </a:p>
          <a:p>
            <a:pPr>
              <a:buFont typeface="Arial Black" panose="020B0604020202020204" pitchFamily="34" charset="0"/>
              <a:buAutoNum type="arabicPeriod"/>
            </a:pPr>
            <a:r>
              <a:rPr lang="en-US" altLang="ja-JP" dirty="0">
                <a:latin typeface="Optima" panose="02000503060000020004" pitchFamily="2" charset="0"/>
                <a:ea typeface="MS Mincho" panose="02020609040205080304" pitchFamily="49" charset="-128"/>
              </a:rPr>
              <a:t> “</a:t>
            </a:r>
            <a:r>
              <a:rPr lang="en-US" altLang="ja-JP" dirty="0">
                <a:latin typeface="Optima" panose="02000503060000020004" pitchFamily="2" charset="0"/>
                <a:ea typeface="MS Mincho" panose="02020609040205080304" pitchFamily="49" charset="-128"/>
                <a:cs typeface="Arial" panose="020B0604020202020204" pitchFamily="34" charset="0"/>
              </a:rPr>
              <a:t>Mirror</a:t>
            </a:r>
            <a:r>
              <a:rPr lang="en-US" altLang="ja-JP" dirty="0">
                <a:latin typeface="Optima" panose="02000503060000020004" pitchFamily="2" charset="0"/>
                <a:ea typeface="MS Mincho" panose="02020609040205080304" pitchFamily="49" charset="-128"/>
              </a:rPr>
              <a:t>” the sample</a:t>
            </a:r>
          </a:p>
          <a:p>
            <a:pPr>
              <a:buFont typeface="Arial Black" panose="020B0604020202020204" pitchFamily="34" charset="0"/>
              <a:buAutoNum type="arabicPeriod"/>
            </a:pPr>
            <a:endParaRPr lang="en-US" altLang="en-US" dirty="0">
              <a:latin typeface="Optima" panose="02000503060000020004" pitchFamily="2" charset="0"/>
              <a:cs typeface="Arial" panose="020B0604020202020204" pitchFamily="34" charset="0"/>
            </a:endParaRPr>
          </a:p>
          <a:p>
            <a:pPr>
              <a:buFont typeface="Arial Black" panose="020B0604020202020204" pitchFamily="34" charset="0"/>
              <a:buAutoNum type="arabicPeriod"/>
            </a:pPr>
            <a:r>
              <a:rPr lang="en-US" altLang="en-US" dirty="0">
                <a:latin typeface="Optima" panose="02000503060000020004" pitchFamily="2" charset="0"/>
                <a:cs typeface="Arial" panose="020B0604020202020204" pitchFamily="34" charset="0"/>
              </a:rPr>
              <a:t> Make sure that the entries are listed in alphabetical order and that the subsequent lines are indented (Recall References: Basics)</a:t>
            </a:r>
          </a:p>
          <a:p>
            <a:endParaRPr lang="en-US" dirty="0"/>
          </a:p>
        </p:txBody>
      </p:sp>
    </p:spTree>
    <p:extLst>
      <p:ext uri="{BB962C8B-B14F-4D97-AF65-F5344CB8AC3E}">
        <p14:creationId xmlns:p14="http://schemas.microsoft.com/office/powerpoint/2010/main" val="1226918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4184"/>
            <a:ext cx="9905998" cy="1614616"/>
          </a:xfrm>
        </p:spPr>
        <p:txBody>
          <a:bodyPr/>
          <a:lstStyle/>
          <a:p>
            <a:r>
              <a:rPr lang="en-US" dirty="0" smtClean="0"/>
              <a:t>In-text Citation Basics</a:t>
            </a:r>
            <a:endParaRPr lang="en-US" dirty="0"/>
          </a:p>
        </p:txBody>
      </p:sp>
      <p:sp>
        <p:nvSpPr>
          <p:cNvPr id="3" name="Content Placeholder 2"/>
          <p:cNvSpPr>
            <a:spLocks noGrp="1"/>
          </p:cNvSpPr>
          <p:nvPr>
            <p:ph idx="1"/>
          </p:nvPr>
        </p:nvSpPr>
        <p:spPr>
          <a:xfrm>
            <a:off x="1141413" y="1639331"/>
            <a:ext cx="9905998" cy="4151870"/>
          </a:xfrm>
        </p:spPr>
        <p:txBody>
          <a:bodyPr>
            <a:normAutofit fontScale="85000" lnSpcReduction="10000"/>
          </a:bodyPr>
          <a:lstStyle/>
          <a:p>
            <a:r>
              <a:rPr lang="en-US" altLang="en-US" dirty="0">
                <a:latin typeface="Optima" panose="02000503060000020004" pitchFamily="2" charset="0"/>
              </a:rPr>
              <a:t>In-text citations help readers locate the cited source in the References section of the paper. In-text citations follow either a parenthetical format or a narrative format.</a:t>
            </a:r>
          </a:p>
          <a:p>
            <a:endParaRPr lang="en-US" altLang="en-US" dirty="0">
              <a:latin typeface="Optima" panose="02000503060000020004" pitchFamily="2" charset="0"/>
            </a:endParaRPr>
          </a:p>
          <a:p>
            <a:r>
              <a:rPr lang="en-US" altLang="en-US" dirty="0">
                <a:latin typeface="Optima" panose="02000503060000020004" pitchFamily="2" charset="0"/>
              </a:rPr>
              <a:t>A parenthetical citation includes both the author’s last name and year of publication, separated by a comma, in parentheses at the end of the sentence. </a:t>
            </a:r>
            <a:br>
              <a:rPr lang="en-US" altLang="en-US" dirty="0">
                <a:latin typeface="Optima" panose="02000503060000020004" pitchFamily="2" charset="0"/>
              </a:rPr>
            </a:br>
            <a:endParaRPr lang="en-US" altLang="en-US" dirty="0">
              <a:latin typeface="Optima" panose="02000503060000020004" pitchFamily="2" charset="0"/>
            </a:endParaRPr>
          </a:p>
          <a:p>
            <a:r>
              <a:rPr lang="en-US" altLang="en-US" dirty="0">
                <a:solidFill>
                  <a:srgbClr val="0070C0"/>
                </a:solidFill>
                <a:latin typeface="Optima" panose="02000503060000020004" pitchFamily="2" charset="0"/>
              </a:rPr>
              <a:t>EX: Research suggests that the Purdue OWL is a good resource for students </a:t>
            </a:r>
            <a:r>
              <a:rPr lang="en-US" altLang="en-US" dirty="0" smtClean="0">
                <a:solidFill>
                  <a:srgbClr val="0070C0"/>
                </a:solidFill>
                <a:latin typeface="Optima" panose="02000503060000020004" pitchFamily="2" charset="0"/>
              </a:rPr>
              <a:t>(Jones, 2017). </a:t>
            </a:r>
            <a:endParaRPr lang="en-US" altLang="en-US" dirty="0">
              <a:solidFill>
                <a:srgbClr val="0070C0"/>
              </a:solidFill>
              <a:latin typeface="Optima" panose="02000503060000020004" pitchFamily="2" charset="0"/>
            </a:endParaRPr>
          </a:p>
          <a:p>
            <a:endParaRPr lang="en-US" altLang="en-US" dirty="0">
              <a:latin typeface="Optima" panose="02000503060000020004" pitchFamily="2" charset="0"/>
            </a:endParaRPr>
          </a:p>
          <a:p>
            <a:r>
              <a:rPr lang="en-US" altLang="en-US" dirty="0">
                <a:latin typeface="Optima" panose="02000503060000020004" pitchFamily="2" charset="0"/>
              </a:rPr>
              <a:t>A narrative citation includes the author’s name directly in the sentence, with the year of publication directly following the author’s last name. </a:t>
            </a:r>
            <a:br>
              <a:rPr lang="en-US" altLang="en-US" dirty="0">
                <a:latin typeface="Optima" panose="02000503060000020004" pitchFamily="2" charset="0"/>
              </a:rPr>
            </a:br>
            <a:r>
              <a:rPr lang="en-US" altLang="en-US" dirty="0">
                <a:latin typeface="Optima" panose="02000503060000020004" pitchFamily="2" charset="0"/>
              </a:rPr>
              <a:t/>
            </a:r>
            <a:br>
              <a:rPr lang="en-US" altLang="en-US" dirty="0">
                <a:latin typeface="Optima" panose="02000503060000020004" pitchFamily="2" charset="0"/>
              </a:rPr>
            </a:br>
            <a:r>
              <a:rPr lang="en-US" altLang="en-US" dirty="0">
                <a:solidFill>
                  <a:srgbClr val="0070C0"/>
                </a:solidFill>
                <a:latin typeface="Optima" panose="02000503060000020004" pitchFamily="2" charset="0"/>
              </a:rPr>
              <a:t>EX: </a:t>
            </a:r>
            <a:r>
              <a:rPr lang="en-US" altLang="en-US" dirty="0" smtClean="0">
                <a:solidFill>
                  <a:srgbClr val="0070C0"/>
                </a:solidFill>
                <a:latin typeface="Optima" panose="02000503060000020004" pitchFamily="2" charset="0"/>
              </a:rPr>
              <a:t>Jones </a:t>
            </a:r>
            <a:r>
              <a:rPr lang="en-US" altLang="en-US" dirty="0">
                <a:solidFill>
                  <a:srgbClr val="0070C0"/>
                </a:solidFill>
                <a:latin typeface="Optima" panose="02000503060000020004" pitchFamily="2" charset="0"/>
              </a:rPr>
              <a:t>(</a:t>
            </a:r>
            <a:r>
              <a:rPr lang="en-US" altLang="en-US" dirty="0" smtClean="0">
                <a:solidFill>
                  <a:srgbClr val="0070C0"/>
                </a:solidFill>
                <a:latin typeface="Optima" panose="02000503060000020004" pitchFamily="2" charset="0"/>
              </a:rPr>
              <a:t>2017) </a:t>
            </a:r>
            <a:r>
              <a:rPr lang="en-US" altLang="en-US" dirty="0">
                <a:solidFill>
                  <a:srgbClr val="0070C0"/>
                </a:solidFill>
                <a:latin typeface="Optima" panose="02000503060000020004" pitchFamily="2" charset="0"/>
              </a:rPr>
              <a:t>suggests that the Purdue OWL is a good resource for students.  </a:t>
            </a:r>
          </a:p>
          <a:p>
            <a:endParaRPr lang="en-US" dirty="0"/>
          </a:p>
        </p:txBody>
      </p:sp>
    </p:spTree>
    <p:extLst>
      <p:ext uri="{BB962C8B-B14F-4D97-AF65-F5344CB8AC3E}">
        <p14:creationId xmlns:p14="http://schemas.microsoft.com/office/powerpoint/2010/main" val="799564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05946"/>
            <a:ext cx="9905998" cy="1771135"/>
          </a:xfrm>
        </p:spPr>
        <p:txBody>
          <a:bodyPr/>
          <a:lstStyle/>
          <a:p>
            <a:r>
              <a:rPr lang="en-US" dirty="0" smtClean="0"/>
              <a:t>In-text  citation  page numbers</a:t>
            </a:r>
            <a:endParaRPr lang="en-US" dirty="0"/>
          </a:p>
        </p:txBody>
      </p:sp>
      <p:sp>
        <p:nvSpPr>
          <p:cNvPr id="3" name="Content Placeholder 2"/>
          <p:cNvSpPr>
            <a:spLocks noGrp="1"/>
          </p:cNvSpPr>
          <p:nvPr>
            <p:ph idx="1"/>
          </p:nvPr>
        </p:nvSpPr>
        <p:spPr>
          <a:xfrm>
            <a:off x="1141413" y="1837038"/>
            <a:ext cx="9905998" cy="4473146"/>
          </a:xfrm>
        </p:spPr>
        <p:txBody>
          <a:bodyPr>
            <a:normAutofit fontScale="92500" lnSpcReduction="20000"/>
          </a:bodyPr>
          <a:lstStyle/>
          <a:p>
            <a:r>
              <a:rPr lang="en-US" altLang="en-US" dirty="0">
                <a:latin typeface="Optima" panose="02000503060000020004" pitchFamily="2" charset="0"/>
              </a:rPr>
              <a:t>If the source you’re citing includes page numbers, add that information to your citation.</a:t>
            </a:r>
            <a:br>
              <a:rPr lang="en-US" altLang="en-US" dirty="0">
                <a:latin typeface="Optima" panose="02000503060000020004" pitchFamily="2" charset="0"/>
              </a:rPr>
            </a:br>
            <a:r>
              <a:rPr lang="en-US" altLang="en-US" dirty="0">
                <a:latin typeface="Optima" panose="02000503060000020004" pitchFamily="2" charset="0"/>
              </a:rPr>
              <a:t/>
            </a:r>
            <a:br>
              <a:rPr lang="en-US" altLang="en-US" dirty="0">
                <a:latin typeface="Optima" panose="02000503060000020004" pitchFamily="2" charset="0"/>
              </a:rPr>
            </a:br>
            <a:r>
              <a:rPr lang="en-US" altLang="en-US" dirty="0">
                <a:latin typeface="Optima" panose="02000503060000020004" pitchFamily="2" charset="0"/>
              </a:rPr>
              <a:t>For a parenthetical citation, the page number follows the year of publication, separated by a comma, and with a lowercase p and a period before the number (p.)</a:t>
            </a:r>
            <a:br>
              <a:rPr lang="en-US" altLang="en-US" dirty="0">
                <a:latin typeface="Optima" panose="02000503060000020004" pitchFamily="2" charset="0"/>
              </a:rPr>
            </a:br>
            <a:r>
              <a:rPr lang="en-US" altLang="en-US" dirty="0">
                <a:latin typeface="Optima" panose="02000503060000020004" pitchFamily="2" charset="0"/>
              </a:rPr>
              <a:t/>
            </a:r>
            <a:br>
              <a:rPr lang="en-US" altLang="en-US" dirty="0">
                <a:latin typeface="Optima" panose="02000503060000020004" pitchFamily="2" charset="0"/>
              </a:rPr>
            </a:br>
            <a:r>
              <a:rPr lang="en-US" altLang="en-US" dirty="0">
                <a:solidFill>
                  <a:srgbClr val="0070C0"/>
                </a:solidFill>
                <a:latin typeface="Optima" panose="02000503060000020004" pitchFamily="2" charset="0"/>
              </a:rPr>
              <a:t>EX: Research suggests that the Purdue OWL is a good resource for students </a:t>
            </a:r>
            <a:r>
              <a:rPr lang="en-US" altLang="en-US" dirty="0" smtClean="0">
                <a:solidFill>
                  <a:srgbClr val="0070C0"/>
                </a:solidFill>
                <a:latin typeface="Optima" panose="02000503060000020004" pitchFamily="2" charset="0"/>
              </a:rPr>
              <a:t>(jones</a:t>
            </a:r>
            <a:r>
              <a:rPr lang="en-US" altLang="en-US" dirty="0">
                <a:solidFill>
                  <a:srgbClr val="0070C0"/>
                </a:solidFill>
                <a:latin typeface="Optima" panose="02000503060000020004" pitchFamily="2" charset="0"/>
              </a:rPr>
              <a:t>, </a:t>
            </a:r>
            <a:r>
              <a:rPr lang="en-US" altLang="en-US" dirty="0" smtClean="0">
                <a:solidFill>
                  <a:srgbClr val="0070C0"/>
                </a:solidFill>
                <a:latin typeface="Optima" panose="02000503060000020004" pitchFamily="2" charset="0"/>
              </a:rPr>
              <a:t>2017, </a:t>
            </a:r>
            <a:r>
              <a:rPr lang="en-US" altLang="en-US" dirty="0">
                <a:solidFill>
                  <a:srgbClr val="0070C0"/>
                </a:solidFill>
                <a:latin typeface="Optima" panose="02000503060000020004" pitchFamily="2" charset="0"/>
              </a:rPr>
              <a:t>p. 12). </a:t>
            </a:r>
          </a:p>
          <a:p>
            <a:endParaRPr lang="en-US" altLang="en-US" dirty="0">
              <a:latin typeface="Optima" panose="02000503060000020004" pitchFamily="2" charset="0"/>
            </a:endParaRPr>
          </a:p>
          <a:p>
            <a:r>
              <a:rPr lang="en-US" altLang="en-US" dirty="0">
                <a:latin typeface="Optima" panose="02000503060000020004" pitchFamily="2" charset="0"/>
              </a:rPr>
              <a:t>For a narrative citation, the page number comes at the end of the sentence, once again preceded by a lowercase p and a period (p.)</a:t>
            </a:r>
            <a:br>
              <a:rPr lang="en-US" altLang="en-US" dirty="0">
                <a:latin typeface="Optima" panose="02000503060000020004" pitchFamily="2" charset="0"/>
              </a:rPr>
            </a:br>
            <a:r>
              <a:rPr lang="en-US" altLang="en-US" dirty="0">
                <a:latin typeface="Optima" panose="02000503060000020004" pitchFamily="2" charset="0"/>
              </a:rPr>
              <a:t/>
            </a:r>
            <a:br>
              <a:rPr lang="en-US" altLang="en-US" dirty="0">
                <a:latin typeface="Optima" panose="02000503060000020004" pitchFamily="2" charset="0"/>
              </a:rPr>
            </a:br>
            <a:r>
              <a:rPr lang="en-US" altLang="en-US" dirty="0">
                <a:solidFill>
                  <a:srgbClr val="0070C0"/>
                </a:solidFill>
                <a:latin typeface="Optima" panose="02000503060000020004" pitchFamily="2" charset="0"/>
              </a:rPr>
              <a:t>EX: </a:t>
            </a:r>
            <a:r>
              <a:rPr lang="en-US" altLang="en-US" dirty="0" smtClean="0">
                <a:solidFill>
                  <a:srgbClr val="0070C0"/>
                </a:solidFill>
                <a:latin typeface="Optima" panose="02000503060000020004" pitchFamily="2" charset="0"/>
              </a:rPr>
              <a:t>Jones </a:t>
            </a:r>
            <a:r>
              <a:rPr lang="en-US" altLang="en-US" dirty="0">
                <a:solidFill>
                  <a:srgbClr val="0070C0"/>
                </a:solidFill>
                <a:latin typeface="Optima" panose="02000503060000020004" pitchFamily="2" charset="0"/>
              </a:rPr>
              <a:t>(</a:t>
            </a:r>
            <a:r>
              <a:rPr lang="en-US" altLang="en-US" dirty="0" smtClean="0">
                <a:solidFill>
                  <a:srgbClr val="0070C0"/>
                </a:solidFill>
                <a:latin typeface="Optima" panose="02000503060000020004" pitchFamily="2" charset="0"/>
              </a:rPr>
              <a:t>2017) </a:t>
            </a:r>
            <a:r>
              <a:rPr lang="en-US" altLang="en-US" dirty="0">
                <a:solidFill>
                  <a:srgbClr val="0070C0"/>
                </a:solidFill>
                <a:latin typeface="Optima" panose="02000503060000020004" pitchFamily="2" charset="0"/>
              </a:rPr>
              <a:t>suggests that the Purdue OWL is a good resource for students (p. 12).</a:t>
            </a:r>
            <a:endParaRPr lang="en-US" altLang="ja-JP" dirty="0">
              <a:solidFill>
                <a:srgbClr val="0070C0"/>
              </a:solidFill>
              <a:latin typeface="Optima" panose="02000503060000020004" pitchFamily="2" charset="0"/>
              <a:ea typeface="MS Mincho" panose="02020609040205080304" pitchFamily="49" charset="-128"/>
            </a:endParaRPr>
          </a:p>
          <a:p>
            <a:pPr lvl="1"/>
            <a:r>
              <a:rPr lang="en-US" altLang="en-US" sz="2000" dirty="0">
                <a:highlight>
                  <a:srgbClr val="FFFF00"/>
                </a:highlight>
                <a:latin typeface="Optima" panose="02000503060000020004" pitchFamily="2" charset="0"/>
              </a:rPr>
              <a:t> </a:t>
            </a:r>
          </a:p>
          <a:p>
            <a:endParaRPr lang="en-US" dirty="0"/>
          </a:p>
        </p:txBody>
      </p:sp>
    </p:spTree>
    <p:extLst>
      <p:ext uri="{BB962C8B-B14F-4D97-AF65-F5344CB8AC3E}">
        <p14:creationId xmlns:p14="http://schemas.microsoft.com/office/powerpoint/2010/main" val="1634589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38898"/>
            <a:ext cx="9905998" cy="1556952"/>
          </a:xfrm>
        </p:spPr>
        <p:txBody>
          <a:bodyPr/>
          <a:lstStyle/>
          <a:p>
            <a:r>
              <a:rPr lang="en-US" dirty="0" smtClean="0"/>
              <a:t>In-text Citations - Quotations</a:t>
            </a:r>
            <a:endParaRPr lang="en-US" dirty="0"/>
          </a:p>
        </p:txBody>
      </p:sp>
      <p:sp>
        <p:nvSpPr>
          <p:cNvPr id="3" name="Content Placeholder 2"/>
          <p:cNvSpPr>
            <a:spLocks noGrp="1"/>
          </p:cNvSpPr>
          <p:nvPr>
            <p:ph idx="1"/>
          </p:nvPr>
        </p:nvSpPr>
        <p:spPr>
          <a:xfrm>
            <a:off x="1141413" y="1395663"/>
            <a:ext cx="9905998" cy="4395538"/>
          </a:xfrm>
        </p:spPr>
        <p:txBody>
          <a:bodyPr>
            <a:normAutofit fontScale="85000" lnSpcReduction="20000"/>
          </a:bodyPr>
          <a:lstStyle/>
          <a:p>
            <a:r>
              <a:rPr lang="en-US" altLang="en-US" dirty="0">
                <a:latin typeface="Optima" panose="02000503060000020004" pitchFamily="2" charset="0"/>
              </a:rPr>
              <a:t>When quoting:</a:t>
            </a:r>
          </a:p>
          <a:p>
            <a:r>
              <a:rPr lang="en-US" altLang="en-US" dirty="0">
                <a:latin typeface="Optima" panose="02000503060000020004" pitchFamily="2" charset="0"/>
              </a:rPr>
              <a:t>Introduce the quotation with a signal phrase</a:t>
            </a:r>
          </a:p>
          <a:p>
            <a:pPr>
              <a:buFont typeface="Arial" panose="020B0604020202020204" pitchFamily="34" charset="0"/>
              <a:buChar char="•"/>
            </a:pPr>
            <a:endParaRPr lang="en-US" altLang="en-US" dirty="0">
              <a:latin typeface="Optima" panose="02000503060000020004" pitchFamily="2" charset="0"/>
            </a:endParaRPr>
          </a:p>
          <a:p>
            <a:r>
              <a:rPr lang="en-US" altLang="ja-JP" dirty="0">
                <a:latin typeface="Optima" panose="02000503060000020004" pitchFamily="2" charset="0"/>
                <a:ea typeface="MS Mincho" panose="02020609040205080304" pitchFamily="49" charset="-128"/>
              </a:rPr>
              <a:t>If using the parenthetical citation, include the author, date of publication, and page number at the end of the quotation. </a:t>
            </a:r>
          </a:p>
          <a:p>
            <a:endParaRPr lang="en-US" altLang="ja-JP" dirty="0">
              <a:latin typeface="Optima" panose="02000503060000020004" pitchFamily="2" charset="0"/>
              <a:ea typeface="MS Mincho" panose="02020609040205080304" pitchFamily="49" charset="-128"/>
            </a:endParaRPr>
          </a:p>
          <a:p>
            <a:r>
              <a:rPr lang="en-US" altLang="ja-JP" dirty="0">
                <a:solidFill>
                  <a:srgbClr val="0070C0"/>
                </a:solidFill>
                <a:latin typeface="Optima" panose="02000503060000020004" pitchFamily="2" charset="0"/>
                <a:ea typeface="MS Mincho" panose="02020609040205080304" pitchFamily="49" charset="-128"/>
              </a:rPr>
              <a:t>EX: As scientific knowledge advances, “the application of CRISPR technology to improve human health is being explored across public and private sectors”(Hong, 2018, p. 503). </a:t>
            </a:r>
          </a:p>
          <a:p>
            <a:pPr>
              <a:buFont typeface="Arial" panose="020B0604020202020204" pitchFamily="34" charset="0"/>
              <a:buChar char="•"/>
            </a:pPr>
            <a:endParaRPr lang="en-US" altLang="ja-JP" dirty="0">
              <a:latin typeface="Optima" panose="02000503060000020004" pitchFamily="2" charset="0"/>
              <a:ea typeface="MS Mincho" panose="02020609040205080304" pitchFamily="49" charset="-128"/>
            </a:endParaRPr>
          </a:p>
          <a:p>
            <a:r>
              <a:rPr lang="en-US" altLang="ja-JP" dirty="0">
                <a:latin typeface="Optima" panose="02000503060000020004" pitchFamily="2" charset="0"/>
                <a:ea typeface="MS Mincho" panose="02020609040205080304" pitchFamily="49" charset="-128"/>
              </a:rPr>
              <a:t> If using the narrative-style citation, include the author’s last name in the signal phrase, with the page number at the end of the quote. </a:t>
            </a:r>
          </a:p>
          <a:p>
            <a:pPr>
              <a:buFont typeface="Arial" panose="020B0604020202020204" pitchFamily="34" charset="0"/>
              <a:buChar char="•"/>
            </a:pPr>
            <a:endParaRPr lang="en-US" altLang="ja-JP" dirty="0">
              <a:latin typeface="Optima" panose="02000503060000020004" pitchFamily="2" charset="0"/>
              <a:ea typeface="MS Mincho" panose="02020609040205080304" pitchFamily="49" charset="-128"/>
            </a:endParaRPr>
          </a:p>
          <a:p>
            <a:r>
              <a:rPr lang="en-US" altLang="ja-JP" dirty="0">
                <a:solidFill>
                  <a:srgbClr val="0070C0"/>
                </a:solidFill>
                <a:latin typeface="Optima" panose="02000503060000020004" pitchFamily="2" charset="0"/>
                <a:ea typeface="MS Mincho" panose="02020609040205080304" pitchFamily="49" charset="-128"/>
              </a:rPr>
              <a:t>EX: Hong (2018) stated that “the application of CRISPR technology to improve human health is being explored across public and private sectors” (p. 503).</a:t>
            </a:r>
          </a:p>
          <a:p>
            <a:endParaRPr lang="en-US" dirty="0"/>
          </a:p>
        </p:txBody>
      </p:sp>
    </p:spTree>
    <p:extLst>
      <p:ext uri="{BB962C8B-B14F-4D97-AF65-F5344CB8AC3E}">
        <p14:creationId xmlns:p14="http://schemas.microsoft.com/office/powerpoint/2010/main" val="2911762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9471"/>
            <a:ext cx="9905998" cy="1425146"/>
          </a:xfrm>
        </p:spPr>
        <p:txBody>
          <a:bodyPr/>
          <a:lstStyle/>
          <a:p>
            <a:r>
              <a:rPr lang="en-US" dirty="0" smtClean="0"/>
              <a:t>In-text citation – Summary or Paraphrase</a:t>
            </a:r>
            <a:endParaRPr lang="en-US" dirty="0"/>
          </a:p>
        </p:txBody>
      </p:sp>
      <p:sp>
        <p:nvSpPr>
          <p:cNvPr id="3" name="Content Placeholder 2"/>
          <p:cNvSpPr>
            <a:spLocks noGrp="1"/>
          </p:cNvSpPr>
          <p:nvPr>
            <p:ph idx="1"/>
          </p:nvPr>
        </p:nvSpPr>
        <p:spPr>
          <a:xfrm>
            <a:off x="1141413" y="1474573"/>
            <a:ext cx="9905998" cy="4316627"/>
          </a:xfrm>
        </p:spPr>
        <p:txBody>
          <a:bodyPr>
            <a:normAutofit fontScale="85000" lnSpcReduction="10000"/>
          </a:bodyPr>
          <a:lstStyle/>
          <a:p>
            <a:r>
              <a:rPr lang="en-US" altLang="en-US" dirty="0">
                <a:latin typeface="Optima" panose="02000503060000020004" pitchFamily="2" charset="0"/>
              </a:rPr>
              <a:t>Follow the same guidelines for parenthetical and narrative citations when summarizing or paraphrasing a longer chunk of text. </a:t>
            </a:r>
          </a:p>
          <a:p>
            <a:endParaRPr lang="en-US" altLang="en-US" dirty="0">
              <a:latin typeface="Optima" panose="02000503060000020004" pitchFamily="2" charset="0"/>
            </a:endParaRPr>
          </a:p>
          <a:p>
            <a:r>
              <a:rPr lang="en-US" altLang="en-US" dirty="0">
                <a:latin typeface="Optima" panose="02000503060000020004" pitchFamily="2" charset="0"/>
              </a:rPr>
              <a:t>Parenthetical citation: </a:t>
            </a:r>
            <a:br>
              <a:rPr lang="en-US" altLang="en-US" dirty="0">
                <a:latin typeface="Optima" panose="02000503060000020004" pitchFamily="2" charset="0"/>
              </a:rPr>
            </a:br>
            <a:r>
              <a:rPr lang="en-US" altLang="en-US" dirty="0">
                <a:latin typeface="Optima" panose="02000503060000020004" pitchFamily="2" charset="0"/>
              </a:rPr>
              <a:t/>
            </a:r>
            <a:br>
              <a:rPr lang="en-US" altLang="en-US" dirty="0">
                <a:latin typeface="Optima" panose="02000503060000020004" pitchFamily="2" charset="0"/>
              </a:rPr>
            </a:br>
            <a:r>
              <a:rPr lang="en-US" altLang="en-US" dirty="0">
                <a:latin typeface="Optima" panose="02000503060000020004" pitchFamily="2" charset="0"/>
              </a:rPr>
              <a:t>	</a:t>
            </a:r>
            <a:r>
              <a:rPr lang="en-US" altLang="en-US" dirty="0">
                <a:solidFill>
                  <a:srgbClr val="0070C0"/>
                </a:solidFill>
                <a:latin typeface="Optima" panose="02000503060000020004" pitchFamily="2" charset="0"/>
              </a:rPr>
              <a:t>EX: In one study that consisted of 467 young adults, it was found that social media use may not directly affect mental health; rather, it depends on </a:t>
            </a:r>
            <a:r>
              <a:rPr lang="en-US" altLang="en-US" i="1" dirty="0">
                <a:solidFill>
                  <a:srgbClr val="0070C0"/>
                </a:solidFill>
                <a:latin typeface="Optima" panose="02000503060000020004" pitchFamily="2" charset="0"/>
              </a:rPr>
              <a:t>how</a:t>
            </a:r>
            <a:r>
              <a:rPr lang="en-US" altLang="en-US" dirty="0">
                <a:solidFill>
                  <a:srgbClr val="0070C0"/>
                </a:solidFill>
                <a:latin typeface="Optima" panose="02000503060000020004" pitchFamily="2" charset="0"/>
              </a:rPr>
              <a:t> young adults use social media (Berryman, Ferguson, &amp; </a:t>
            </a:r>
            <a:r>
              <a:rPr lang="en-US" altLang="en-US" dirty="0" err="1">
                <a:solidFill>
                  <a:srgbClr val="0070C0"/>
                </a:solidFill>
                <a:latin typeface="Optima" panose="02000503060000020004" pitchFamily="2" charset="0"/>
              </a:rPr>
              <a:t>Negy</a:t>
            </a:r>
            <a:r>
              <a:rPr lang="en-US" altLang="en-US" dirty="0">
                <a:solidFill>
                  <a:srgbClr val="0070C0"/>
                </a:solidFill>
                <a:latin typeface="Optima" panose="02000503060000020004" pitchFamily="2" charset="0"/>
              </a:rPr>
              <a:t>, 2018).</a:t>
            </a:r>
          </a:p>
          <a:p>
            <a:endParaRPr lang="en-US" altLang="en-US" dirty="0">
              <a:latin typeface="Optima" panose="02000503060000020004" pitchFamily="2" charset="0"/>
            </a:endParaRPr>
          </a:p>
          <a:p>
            <a:r>
              <a:rPr lang="en-US" altLang="en-US" dirty="0">
                <a:latin typeface="Optima" panose="02000503060000020004" pitchFamily="2" charset="0"/>
              </a:rPr>
              <a:t>Narrative citation: </a:t>
            </a:r>
          </a:p>
          <a:p>
            <a:endParaRPr lang="en-US" altLang="en-US" dirty="0">
              <a:latin typeface="Optima" panose="02000503060000020004" pitchFamily="2" charset="0"/>
            </a:endParaRPr>
          </a:p>
          <a:p>
            <a:r>
              <a:rPr lang="en-US" altLang="en-US" dirty="0">
                <a:solidFill>
                  <a:srgbClr val="0070C0"/>
                </a:solidFill>
                <a:latin typeface="Optima" panose="02000503060000020004" pitchFamily="2" charset="0"/>
              </a:rPr>
              <a:t>	EX: Berryman, Ferguson, and </a:t>
            </a:r>
            <a:r>
              <a:rPr lang="en-US" altLang="en-US" dirty="0" err="1">
                <a:solidFill>
                  <a:srgbClr val="0070C0"/>
                </a:solidFill>
                <a:latin typeface="Optima" panose="02000503060000020004" pitchFamily="2" charset="0"/>
              </a:rPr>
              <a:t>Negy</a:t>
            </a:r>
            <a:r>
              <a:rPr lang="en-US" altLang="en-US" dirty="0">
                <a:solidFill>
                  <a:srgbClr val="0070C0"/>
                </a:solidFill>
                <a:latin typeface="Optima" panose="02000503060000020004" pitchFamily="2" charset="0"/>
              </a:rPr>
              <a:t> (2018) sampled 467 young adults about their social media use and mental health and found that social media use 	may not directly affect mental health; rather, it depends on </a:t>
            </a:r>
            <a:r>
              <a:rPr lang="en-US" altLang="en-US" i="1" dirty="0">
                <a:solidFill>
                  <a:srgbClr val="0070C0"/>
                </a:solidFill>
                <a:latin typeface="Optima" panose="02000503060000020004" pitchFamily="2" charset="0"/>
              </a:rPr>
              <a:t>how</a:t>
            </a:r>
            <a:r>
              <a:rPr lang="en-US" altLang="en-US" dirty="0">
                <a:solidFill>
                  <a:srgbClr val="0070C0"/>
                </a:solidFill>
                <a:latin typeface="Optima" panose="02000503060000020004" pitchFamily="2" charset="0"/>
              </a:rPr>
              <a:t> young adults use social media. </a:t>
            </a:r>
          </a:p>
          <a:p>
            <a:endParaRPr lang="en-US" dirty="0"/>
          </a:p>
        </p:txBody>
      </p:sp>
    </p:spTree>
    <p:extLst>
      <p:ext uri="{BB962C8B-B14F-4D97-AF65-F5344CB8AC3E}">
        <p14:creationId xmlns:p14="http://schemas.microsoft.com/office/powerpoint/2010/main" val="908053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705" y="115329"/>
            <a:ext cx="9905998" cy="1351006"/>
          </a:xfrm>
        </p:spPr>
        <p:txBody>
          <a:bodyPr/>
          <a:lstStyle/>
          <a:p>
            <a:r>
              <a:rPr lang="en-US" dirty="0" smtClean="0"/>
              <a:t>In-text citation – signal words</a:t>
            </a:r>
            <a:endParaRPr lang="en-US" dirty="0"/>
          </a:p>
        </p:txBody>
      </p:sp>
      <p:sp>
        <p:nvSpPr>
          <p:cNvPr id="3" name="Content Placeholder 2"/>
          <p:cNvSpPr>
            <a:spLocks noGrp="1"/>
          </p:cNvSpPr>
          <p:nvPr>
            <p:ph idx="1"/>
          </p:nvPr>
        </p:nvSpPr>
        <p:spPr>
          <a:xfrm>
            <a:off x="1141413" y="1639331"/>
            <a:ext cx="9905998" cy="4151870"/>
          </a:xfrm>
        </p:spPr>
        <p:txBody>
          <a:bodyPr>
            <a:normAutofit fontScale="77500" lnSpcReduction="20000"/>
          </a:bodyPr>
          <a:lstStyle/>
          <a:p>
            <a:r>
              <a:rPr lang="en-US" altLang="en-US" dirty="0">
                <a:latin typeface="Optima" panose="02000503060000020004" pitchFamily="2" charset="0"/>
                <a:cs typeface="Tahoma" panose="020B0604030504040204" pitchFamily="34" charset="0"/>
              </a:rPr>
              <a:t>Introduce quotations with signal phrases, e.g.:</a:t>
            </a:r>
          </a:p>
          <a:p>
            <a:endParaRPr lang="en-US" altLang="en-US" dirty="0">
              <a:latin typeface="Optima" panose="02000503060000020004" pitchFamily="2" charset="0"/>
              <a:cs typeface="Tahoma" panose="020B0604030504040204" pitchFamily="34" charset="0"/>
            </a:endParaRPr>
          </a:p>
          <a:p>
            <a:r>
              <a:rPr lang="en-US" altLang="en-US" dirty="0">
                <a:solidFill>
                  <a:srgbClr val="0070C0"/>
                </a:solidFill>
                <a:latin typeface="Optima" panose="02000503060000020004" pitchFamily="2" charset="0"/>
                <a:cs typeface="Tahoma" panose="020B0604030504040204" pitchFamily="34" charset="0"/>
              </a:rPr>
              <a:t>		According to Reynolds (2019), </a:t>
            </a:r>
            <a:r>
              <a:rPr lang="ja-JP" altLang="en-US" dirty="0">
                <a:solidFill>
                  <a:srgbClr val="0070C0"/>
                </a:solidFill>
                <a:latin typeface="Optima" panose="02000503060000020004" pitchFamily="2" charset="0"/>
                <a:ea typeface="MS Mincho" panose="02020609040205080304" pitchFamily="49" charset="-128"/>
                <a:cs typeface="Tahoma" panose="020B0604030504040204" pitchFamily="34" charset="0"/>
              </a:rPr>
              <a:t>“</a:t>
            </a:r>
            <a:r>
              <a:rPr lang="en-US" altLang="ja-JP" dirty="0">
                <a:solidFill>
                  <a:srgbClr val="0070C0"/>
                </a:solidFill>
                <a:latin typeface="Optima" panose="02000503060000020004" pitchFamily="2" charset="0"/>
                <a:cs typeface="Tahoma" panose="020B0604030504040204" pitchFamily="34" charset="0"/>
              </a:rPr>
              <a:t>….</a:t>
            </a:r>
            <a:r>
              <a:rPr lang="ja-JP" altLang="en-US" dirty="0">
                <a:solidFill>
                  <a:srgbClr val="0070C0"/>
                </a:solidFill>
                <a:latin typeface="Optima" panose="02000503060000020004" pitchFamily="2" charset="0"/>
                <a:ea typeface="MS Mincho" panose="02020609040205080304" pitchFamily="49" charset="-128"/>
              </a:rPr>
              <a:t>”</a:t>
            </a:r>
            <a:r>
              <a:rPr lang="en-US" altLang="ja-JP" dirty="0">
                <a:solidFill>
                  <a:srgbClr val="0070C0"/>
                </a:solidFill>
                <a:latin typeface="Optima" panose="02000503060000020004" pitchFamily="2" charset="0"/>
                <a:cs typeface="Tahoma" panose="020B0604030504040204" pitchFamily="34" charset="0"/>
              </a:rPr>
              <a:t> (p. 3).</a:t>
            </a:r>
          </a:p>
          <a:p>
            <a:endParaRPr lang="en-US" altLang="en-US" dirty="0">
              <a:solidFill>
                <a:srgbClr val="0070C0"/>
              </a:solidFill>
              <a:latin typeface="Optima" panose="02000503060000020004" pitchFamily="2" charset="0"/>
              <a:cs typeface="Tahoma" panose="020B0604030504040204" pitchFamily="34" charset="0"/>
            </a:endParaRPr>
          </a:p>
          <a:p>
            <a:r>
              <a:rPr lang="en-US" altLang="en-US" dirty="0">
                <a:solidFill>
                  <a:srgbClr val="0070C0"/>
                </a:solidFill>
                <a:latin typeface="Optima" panose="02000503060000020004" pitchFamily="2" charset="0"/>
                <a:cs typeface="Tahoma" panose="020B0604030504040204" pitchFamily="34" charset="0"/>
              </a:rPr>
              <a:t>		Reynolds (2019) argued that</a:t>
            </a:r>
            <a:r>
              <a:rPr lang="ja-JP" altLang="en-US" dirty="0">
                <a:solidFill>
                  <a:srgbClr val="0070C0"/>
                </a:solidFill>
                <a:latin typeface="Optima" panose="02000503060000020004" pitchFamily="2" charset="0"/>
                <a:ea typeface="MS Mincho" panose="02020609040205080304" pitchFamily="49" charset="-128"/>
              </a:rPr>
              <a:t>“</a:t>
            </a:r>
            <a:r>
              <a:rPr lang="en-US" altLang="ja-JP" dirty="0">
                <a:solidFill>
                  <a:srgbClr val="0070C0"/>
                </a:solidFill>
                <a:latin typeface="Optima" panose="02000503060000020004" pitchFamily="2" charset="0"/>
                <a:cs typeface="Tahoma" panose="020B0604030504040204" pitchFamily="34" charset="0"/>
              </a:rPr>
              <a:t>……</a:t>
            </a:r>
            <a:r>
              <a:rPr lang="ja-JP" altLang="en-US" dirty="0">
                <a:solidFill>
                  <a:srgbClr val="0070C0"/>
                </a:solidFill>
                <a:latin typeface="Optima" panose="02000503060000020004" pitchFamily="2" charset="0"/>
                <a:ea typeface="MS Mincho" panose="02020609040205080304" pitchFamily="49" charset="-128"/>
              </a:rPr>
              <a:t>”</a:t>
            </a:r>
            <a:r>
              <a:rPr lang="en-US" altLang="ja-JP" dirty="0">
                <a:solidFill>
                  <a:srgbClr val="0070C0"/>
                </a:solidFill>
                <a:latin typeface="Optima" panose="02000503060000020004" pitchFamily="2" charset="0"/>
                <a:cs typeface="Tahoma" panose="020B0604030504040204" pitchFamily="34" charset="0"/>
              </a:rPr>
              <a:t> (p. 3).</a:t>
            </a:r>
          </a:p>
          <a:p>
            <a:endParaRPr lang="en-US" altLang="en-US" dirty="0">
              <a:latin typeface="Optima" panose="02000503060000020004" pitchFamily="2" charset="0"/>
              <a:cs typeface="Tahoma" panose="020B0604030504040204" pitchFamily="34" charset="0"/>
            </a:endParaRPr>
          </a:p>
          <a:p>
            <a:r>
              <a:rPr lang="en-US" altLang="en-US" dirty="0">
                <a:latin typeface="Optima" panose="02000503060000020004" pitchFamily="2" charset="0"/>
                <a:cs typeface="Tahoma" panose="020B0604030504040204" pitchFamily="34" charset="0"/>
              </a:rPr>
              <a:t>Use signal verbs such as:</a:t>
            </a:r>
          </a:p>
          <a:p>
            <a:endParaRPr lang="en-US" altLang="en-US" dirty="0">
              <a:solidFill>
                <a:srgbClr val="0070C0"/>
              </a:solidFill>
              <a:latin typeface="Optima" panose="02000503060000020004" pitchFamily="2" charset="0"/>
              <a:cs typeface="Tahoma" panose="020B0604030504040204" pitchFamily="34" charset="0"/>
            </a:endParaRPr>
          </a:p>
          <a:p>
            <a:r>
              <a:rPr lang="en-US" altLang="en-US" dirty="0">
                <a:solidFill>
                  <a:srgbClr val="0070C0"/>
                </a:solidFill>
                <a:latin typeface="Optima" panose="02000503060000020004" pitchFamily="2" charset="0"/>
                <a:cs typeface="Tahoma" panose="020B0604030504040204" pitchFamily="34" charset="0"/>
              </a:rPr>
              <a:t>		acknowledged, contended, maintained,</a:t>
            </a:r>
          </a:p>
          <a:p>
            <a:r>
              <a:rPr lang="en-US" altLang="en-US" dirty="0">
                <a:solidFill>
                  <a:srgbClr val="0070C0"/>
                </a:solidFill>
                <a:latin typeface="Optima" panose="02000503060000020004" pitchFamily="2" charset="0"/>
                <a:cs typeface="Tahoma" panose="020B0604030504040204" pitchFamily="34" charset="0"/>
              </a:rPr>
              <a:t>		responded, reported, argued, concluded, etc.</a:t>
            </a:r>
          </a:p>
          <a:p>
            <a:endParaRPr lang="en-US" altLang="en-US" dirty="0">
              <a:latin typeface="Optima" panose="02000503060000020004" pitchFamily="2" charset="0"/>
              <a:cs typeface="Tahoma" panose="020B0604030504040204" pitchFamily="34" charset="0"/>
            </a:endParaRPr>
          </a:p>
          <a:p>
            <a:r>
              <a:rPr lang="en-US" altLang="en-US" dirty="0">
                <a:latin typeface="Optima" panose="02000503060000020004" pitchFamily="2" charset="0"/>
                <a:cs typeface="Tahoma" panose="020B0604030504040204" pitchFamily="34" charset="0"/>
              </a:rPr>
              <a:t>Use the past tense or the present perfect tense of verbs in signal phrases when they discuss past events. </a:t>
            </a:r>
          </a:p>
          <a:p>
            <a:endParaRPr lang="en-US" dirty="0"/>
          </a:p>
        </p:txBody>
      </p:sp>
    </p:spTree>
    <p:extLst>
      <p:ext uri="{BB962C8B-B14F-4D97-AF65-F5344CB8AC3E}">
        <p14:creationId xmlns:p14="http://schemas.microsoft.com/office/powerpoint/2010/main" val="2784407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07092"/>
            <a:ext cx="9905998" cy="1474573"/>
          </a:xfrm>
        </p:spPr>
        <p:txBody>
          <a:bodyPr/>
          <a:lstStyle/>
          <a:p>
            <a:r>
              <a:rPr lang="en-US" dirty="0" smtClean="0"/>
              <a:t>In-text citation – works with Two authors</a:t>
            </a:r>
            <a:endParaRPr lang="en-US" dirty="0"/>
          </a:p>
        </p:txBody>
      </p:sp>
      <p:sp>
        <p:nvSpPr>
          <p:cNvPr id="3" name="Content Placeholder 2"/>
          <p:cNvSpPr>
            <a:spLocks noGrp="1"/>
          </p:cNvSpPr>
          <p:nvPr>
            <p:ph idx="1"/>
          </p:nvPr>
        </p:nvSpPr>
        <p:spPr>
          <a:xfrm>
            <a:off x="1141413" y="1482811"/>
            <a:ext cx="9905998" cy="4308389"/>
          </a:xfrm>
        </p:spPr>
        <p:txBody>
          <a:bodyPr>
            <a:normAutofit fontScale="92500" lnSpcReduction="10000"/>
          </a:bodyPr>
          <a:lstStyle/>
          <a:p>
            <a:r>
              <a:rPr lang="en-US" altLang="en-US" b="1" dirty="0">
                <a:latin typeface="Optima" panose="02000503060000020004" pitchFamily="2" charset="0"/>
              </a:rPr>
              <a:t>When citing a work with two authors: </a:t>
            </a:r>
          </a:p>
          <a:p>
            <a:pPr>
              <a:buFont typeface="Arial" panose="020B0604020202020204" pitchFamily="34" charset="0"/>
              <a:buChar char="•"/>
            </a:pPr>
            <a:r>
              <a:rPr lang="en-US" altLang="en-US" b="1" dirty="0">
                <a:latin typeface="Optima" panose="02000503060000020004" pitchFamily="2" charset="0"/>
              </a:rPr>
              <a:t>In the narrative citation</a:t>
            </a:r>
            <a:r>
              <a:rPr lang="en-US" altLang="en-US" dirty="0">
                <a:latin typeface="Optima" panose="02000503060000020004" pitchFamily="2" charset="0"/>
              </a:rPr>
              <a:t>,</a:t>
            </a:r>
            <a:r>
              <a:rPr lang="en-US" altLang="en-US" b="1" dirty="0">
                <a:latin typeface="Optima" panose="02000503060000020004" pitchFamily="2" charset="0"/>
              </a:rPr>
              <a:t> </a:t>
            </a:r>
            <a:r>
              <a:rPr lang="en-US" altLang="en-US" dirty="0">
                <a:latin typeface="Optima" panose="02000503060000020004" pitchFamily="2" charset="0"/>
              </a:rPr>
              <a:t>use “</a:t>
            </a:r>
            <a:r>
              <a:rPr lang="en-US" altLang="ja-JP" dirty="0">
                <a:latin typeface="Optima" panose="02000503060000020004" pitchFamily="2" charset="0"/>
                <a:ea typeface="MS Mincho" panose="02020609040205080304" pitchFamily="49" charset="-128"/>
              </a:rPr>
              <a:t>and” </a:t>
            </a:r>
            <a:r>
              <a:rPr lang="en-US" altLang="en-US" dirty="0">
                <a:latin typeface="Optima" panose="02000503060000020004" pitchFamily="2" charset="0"/>
              </a:rPr>
              <a:t>in between the authors’ </a:t>
            </a:r>
            <a:r>
              <a:rPr lang="en-US" altLang="ja-JP" dirty="0">
                <a:latin typeface="Optima" panose="02000503060000020004" pitchFamily="2" charset="0"/>
                <a:ea typeface="MS Mincho" panose="02020609040205080304" pitchFamily="49" charset="-128"/>
              </a:rPr>
              <a:t>names</a:t>
            </a:r>
          </a:p>
          <a:p>
            <a:endParaRPr lang="en-US" altLang="ja-JP" dirty="0">
              <a:latin typeface="Optima" panose="02000503060000020004" pitchFamily="2" charset="0"/>
              <a:ea typeface="MS Mincho" panose="02020609040205080304" pitchFamily="49" charset="-128"/>
            </a:endParaRPr>
          </a:p>
          <a:p>
            <a:r>
              <a:rPr lang="en-US" altLang="ja-JP" dirty="0">
                <a:latin typeface="Optima" panose="02000503060000020004" pitchFamily="2" charset="0"/>
                <a:ea typeface="MS Mincho" panose="02020609040205080304" pitchFamily="49" charset="-128"/>
              </a:rPr>
              <a:t>	</a:t>
            </a:r>
            <a:r>
              <a:rPr lang="en-US" altLang="ja-JP" dirty="0">
                <a:solidFill>
                  <a:srgbClr val="0070C0"/>
                </a:solidFill>
                <a:latin typeface="Optima" panose="02000503060000020004" pitchFamily="2" charset="0"/>
                <a:ea typeface="MS Mincho" panose="02020609040205080304" pitchFamily="49" charset="-128"/>
              </a:rPr>
              <a:t>EX: According to scientists </a:t>
            </a:r>
            <a:r>
              <a:rPr lang="en-US" altLang="ja-JP" dirty="0" err="1">
                <a:solidFill>
                  <a:srgbClr val="0070C0"/>
                </a:solidFill>
                <a:latin typeface="Optima" panose="02000503060000020004" pitchFamily="2" charset="0"/>
                <a:ea typeface="MS Mincho" panose="02020609040205080304" pitchFamily="49" charset="-128"/>
              </a:rPr>
              <a:t>Depietri</a:t>
            </a:r>
            <a:r>
              <a:rPr lang="en-US" altLang="ja-JP" dirty="0">
                <a:solidFill>
                  <a:srgbClr val="0070C0"/>
                </a:solidFill>
                <a:latin typeface="Optima" panose="02000503060000020004" pitchFamily="2" charset="0"/>
                <a:ea typeface="MS Mincho" panose="02020609040205080304" pitchFamily="49" charset="-128"/>
              </a:rPr>
              <a:t> </a:t>
            </a:r>
            <a:r>
              <a:rPr lang="en-US" altLang="ja-JP" b="1" dirty="0">
                <a:solidFill>
                  <a:srgbClr val="0070C0"/>
                </a:solidFill>
                <a:latin typeface="Optima" panose="02000503060000020004" pitchFamily="2" charset="0"/>
                <a:ea typeface="MS Mincho" panose="02020609040205080304" pitchFamily="49" charset="-128"/>
              </a:rPr>
              <a:t>and </a:t>
            </a:r>
            <a:r>
              <a:rPr lang="en-US" altLang="ja-JP" dirty="0" err="1">
                <a:solidFill>
                  <a:srgbClr val="0070C0"/>
                </a:solidFill>
                <a:latin typeface="Optima" panose="02000503060000020004" pitchFamily="2" charset="0"/>
                <a:ea typeface="MS Mincho" panose="02020609040205080304" pitchFamily="49" charset="-128"/>
              </a:rPr>
              <a:t>McPhearson</a:t>
            </a:r>
            <a:r>
              <a:rPr lang="en-US" altLang="ja-JP" dirty="0">
                <a:solidFill>
                  <a:srgbClr val="0070C0"/>
                </a:solidFill>
                <a:latin typeface="Optima" panose="02000503060000020004" pitchFamily="2" charset="0"/>
                <a:ea typeface="MS Mincho" panose="02020609040205080304" pitchFamily="49" charset="-128"/>
              </a:rPr>
              <a:t> (2018), “Understanding the occurrence and impacts of historical climatic hazards is critical to better interpret current hazard trends” (p. 96).</a:t>
            </a:r>
            <a:endParaRPr lang="en-US" altLang="ja-JP" dirty="0">
              <a:latin typeface="Optima" panose="02000503060000020004" pitchFamily="2" charset="0"/>
              <a:ea typeface="MS Mincho" panose="02020609040205080304" pitchFamily="49" charset="-128"/>
            </a:endParaRPr>
          </a:p>
          <a:p>
            <a:r>
              <a:rPr lang="en-US" altLang="ja-JP" dirty="0">
                <a:latin typeface="Optima" panose="02000503060000020004" pitchFamily="2" charset="0"/>
                <a:ea typeface="MS Mincho" panose="02020609040205080304" pitchFamily="49" charset="-128"/>
              </a:rPr>
              <a:t>	</a:t>
            </a:r>
            <a:endParaRPr lang="en-US" altLang="en-US" b="1" dirty="0">
              <a:latin typeface="Optima" panose="02000503060000020004" pitchFamily="2" charset="0"/>
            </a:endParaRPr>
          </a:p>
          <a:p>
            <a:pPr>
              <a:buFont typeface="Arial" panose="020B0604020202020204" pitchFamily="34" charset="0"/>
              <a:buChar char="•"/>
            </a:pPr>
            <a:r>
              <a:rPr lang="en-US" altLang="en-US" b="1" dirty="0">
                <a:latin typeface="Optima" panose="02000503060000020004" pitchFamily="2" charset="0"/>
              </a:rPr>
              <a:t>In</a:t>
            </a:r>
            <a:r>
              <a:rPr lang="en-US" altLang="ja-JP" b="1" dirty="0">
                <a:latin typeface="Optima" panose="02000503060000020004" pitchFamily="2" charset="0"/>
                <a:ea typeface="MS Mincho" panose="02020609040205080304" pitchFamily="49" charset="-128"/>
              </a:rPr>
              <a:t> the parenthetical citation</a:t>
            </a:r>
            <a:r>
              <a:rPr lang="en-US" altLang="ja-JP" dirty="0">
                <a:latin typeface="Optima" panose="02000503060000020004" pitchFamily="2" charset="0"/>
                <a:ea typeface="MS Mincho" panose="02020609040205080304" pitchFamily="49" charset="-128"/>
              </a:rPr>
              <a:t>, use “&amp;” between names</a:t>
            </a:r>
          </a:p>
          <a:p>
            <a:endParaRPr lang="en-US" altLang="en-US" dirty="0">
              <a:latin typeface="Optima" panose="02000503060000020004" pitchFamily="2" charset="0"/>
              <a:ea typeface="MS Mincho" panose="02020609040205080304" pitchFamily="49" charset="-128"/>
            </a:endParaRPr>
          </a:p>
          <a:p>
            <a:r>
              <a:rPr lang="en-US" altLang="en-US" dirty="0">
                <a:latin typeface="Optima" panose="02000503060000020004" pitchFamily="2" charset="0"/>
                <a:ea typeface="MS Mincho" panose="02020609040205080304" pitchFamily="49" charset="-128"/>
              </a:rPr>
              <a:t>	</a:t>
            </a:r>
            <a:r>
              <a:rPr lang="en-US" altLang="en-US" dirty="0">
                <a:solidFill>
                  <a:srgbClr val="0070C0"/>
                </a:solidFill>
                <a:latin typeface="Optima" panose="02000503060000020004" pitchFamily="2" charset="0"/>
                <a:ea typeface="MS Mincho" panose="02020609040205080304" pitchFamily="49" charset="-128"/>
              </a:rPr>
              <a:t>EX: When examining potential climate threats, </a:t>
            </a:r>
            <a:r>
              <a:rPr lang="en-US" altLang="ja-JP" dirty="0">
                <a:solidFill>
                  <a:srgbClr val="0070C0"/>
                </a:solidFill>
                <a:latin typeface="Optima" panose="02000503060000020004" pitchFamily="2" charset="0"/>
                <a:ea typeface="MS Mincho" panose="02020609040205080304" pitchFamily="49" charset="-128"/>
              </a:rPr>
              <a:t>“Understanding the occurrence and impacts of historical climatic hazards is critical to better interpret current hazard trends” (</a:t>
            </a:r>
            <a:r>
              <a:rPr lang="en-US" altLang="ja-JP" dirty="0" err="1">
                <a:solidFill>
                  <a:srgbClr val="0070C0"/>
                </a:solidFill>
                <a:latin typeface="Optima" panose="02000503060000020004" pitchFamily="2" charset="0"/>
                <a:ea typeface="MS Mincho" panose="02020609040205080304" pitchFamily="49" charset="-128"/>
              </a:rPr>
              <a:t>Depietri</a:t>
            </a:r>
            <a:r>
              <a:rPr lang="en-US" altLang="ja-JP" dirty="0">
                <a:solidFill>
                  <a:srgbClr val="0070C0"/>
                </a:solidFill>
                <a:latin typeface="Optima" panose="02000503060000020004" pitchFamily="2" charset="0"/>
                <a:ea typeface="MS Mincho" panose="02020609040205080304" pitchFamily="49" charset="-128"/>
              </a:rPr>
              <a:t> </a:t>
            </a:r>
            <a:r>
              <a:rPr lang="en-US" altLang="ja-JP" b="1" dirty="0">
                <a:solidFill>
                  <a:srgbClr val="0070C0"/>
                </a:solidFill>
                <a:latin typeface="Optima" panose="02000503060000020004" pitchFamily="2" charset="0"/>
                <a:ea typeface="MS Mincho" panose="02020609040205080304" pitchFamily="49" charset="-128"/>
              </a:rPr>
              <a:t>&amp;</a:t>
            </a:r>
            <a:r>
              <a:rPr lang="en-US" altLang="ja-JP" dirty="0">
                <a:solidFill>
                  <a:srgbClr val="0070C0"/>
                </a:solidFill>
                <a:latin typeface="Optima" panose="02000503060000020004" pitchFamily="2" charset="0"/>
                <a:ea typeface="MS Mincho" panose="02020609040205080304" pitchFamily="49" charset="-128"/>
              </a:rPr>
              <a:t> </a:t>
            </a:r>
            <a:r>
              <a:rPr lang="en-US" altLang="ja-JP" dirty="0" err="1">
                <a:solidFill>
                  <a:srgbClr val="0070C0"/>
                </a:solidFill>
                <a:latin typeface="Optima" panose="02000503060000020004" pitchFamily="2" charset="0"/>
                <a:ea typeface="MS Mincho" panose="02020609040205080304" pitchFamily="49" charset="-128"/>
              </a:rPr>
              <a:t>McPhearson</a:t>
            </a:r>
            <a:r>
              <a:rPr lang="en-US" altLang="ja-JP" dirty="0">
                <a:solidFill>
                  <a:srgbClr val="0070C0"/>
                </a:solidFill>
                <a:latin typeface="Optima" panose="02000503060000020004" pitchFamily="2" charset="0"/>
                <a:ea typeface="MS Mincho" panose="02020609040205080304" pitchFamily="49" charset="-128"/>
              </a:rPr>
              <a:t>, 2018, p. 96). </a:t>
            </a:r>
          </a:p>
          <a:p>
            <a:endParaRPr lang="en-US" dirty="0"/>
          </a:p>
        </p:txBody>
      </p:sp>
    </p:spTree>
    <p:extLst>
      <p:ext uri="{BB962C8B-B14F-4D97-AF65-F5344CB8AC3E}">
        <p14:creationId xmlns:p14="http://schemas.microsoft.com/office/powerpoint/2010/main" val="1235640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411705"/>
          </a:xfrm>
        </p:spPr>
        <p:txBody>
          <a:bodyPr/>
          <a:lstStyle/>
          <a:p>
            <a:r>
              <a:rPr lang="en-US" dirty="0" smtClean="0"/>
              <a:t>What is APA Style?</a:t>
            </a:r>
            <a:endParaRPr lang="en-US" dirty="0"/>
          </a:p>
        </p:txBody>
      </p:sp>
      <p:sp>
        <p:nvSpPr>
          <p:cNvPr id="3" name="Content Placeholder 2"/>
          <p:cNvSpPr>
            <a:spLocks noGrp="1"/>
          </p:cNvSpPr>
          <p:nvPr>
            <p:ph idx="1"/>
          </p:nvPr>
        </p:nvSpPr>
        <p:spPr>
          <a:xfrm>
            <a:off x="577516" y="1668380"/>
            <a:ext cx="10469895" cy="4981524"/>
          </a:xfrm>
        </p:spPr>
        <p:txBody>
          <a:bodyPr>
            <a:normAutofit/>
          </a:bodyPr>
          <a:lstStyle/>
          <a:p>
            <a:pPr fontAlgn="auto">
              <a:spcAft>
                <a:spcPts val="0"/>
              </a:spcAft>
              <a:defRPr/>
            </a:pPr>
            <a:r>
              <a:rPr lang="en-US" altLang="en-US" sz="2400" dirty="0">
                <a:latin typeface="Optima"/>
              </a:rPr>
              <a:t>The American Psychological Association (APA) citation style is the most commonly used format for manuscripts in the social sciences.</a:t>
            </a:r>
          </a:p>
          <a:p>
            <a:pPr marL="0" indent="0" fontAlgn="auto">
              <a:spcAft>
                <a:spcPts val="0"/>
              </a:spcAft>
              <a:buNone/>
              <a:defRPr/>
            </a:pPr>
            <a:endParaRPr lang="en-US" altLang="en-US" sz="2400" dirty="0">
              <a:latin typeface="Optima"/>
            </a:endParaRPr>
          </a:p>
          <a:p>
            <a:pPr fontAlgn="auto">
              <a:spcAft>
                <a:spcPts val="0"/>
              </a:spcAft>
              <a:defRPr/>
            </a:pPr>
            <a:r>
              <a:rPr lang="en-US" altLang="en-US" sz="2400" dirty="0">
                <a:latin typeface="Optima"/>
              </a:rPr>
              <a:t>APA regulates:</a:t>
            </a:r>
          </a:p>
          <a:p>
            <a:pPr lvl="1">
              <a:lnSpc>
                <a:spcPct val="150000"/>
              </a:lnSpc>
              <a:spcAft>
                <a:spcPts val="0"/>
              </a:spcAft>
              <a:buFont typeface="Arial" pitchFamily="34" charset="0"/>
              <a:buChar char="•"/>
              <a:defRPr/>
            </a:pPr>
            <a:r>
              <a:rPr lang="en-US" altLang="en-US" sz="2400" dirty="0">
                <a:latin typeface="Optima"/>
              </a:rPr>
              <a:t> Stylistics</a:t>
            </a:r>
          </a:p>
          <a:p>
            <a:pPr lvl="1">
              <a:lnSpc>
                <a:spcPct val="150000"/>
              </a:lnSpc>
              <a:spcAft>
                <a:spcPts val="0"/>
              </a:spcAft>
              <a:buFont typeface="Arial" pitchFamily="34" charset="0"/>
              <a:buChar char="•"/>
              <a:defRPr/>
            </a:pPr>
            <a:r>
              <a:rPr lang="en-US" altLang="en-US" sz="2400" dirty="0">
                <a:latin typeface="Optima"/>
              </a:rPr>
              <a:t> In-text citations</a:t>
            </a:r>
          </a:p>
          <a:p>
            <a:pPr lvl="1">
              <a:lnSpc>
                <a:spcPct val="150000"/>
              </a:lnSpc>
              <a:spcAft>
                <a:spcPts val="0"/>
              </a:spcAft>
              <a:buFont typeface="Arial" pitchFamily="34" charset="0"/>
              <a:buChar char="•"/>
              <a:defRPr/>
            </a:pPr>
            <a:r>
              <a:rPr lang="en-US" altLang="en-US" sz="2400" dirty="0">
                <a:latin typeface="Optima"/>
              </a:rPr>
              <a:t> References</a:t>
            </a:r>
          </a:p>
          <a:p>
            <a:endParaRPr lang="en-US" dirty="0"/>
          </a:p>
        </p:txBody>
      </p:sp>
      <p:pic>
        <p:nvPicPr>
          <p:cNvPr id="4" name="Picture 3" descr="A picture containing sunset&#10;&#10;Description automatically generated">
            <a:extLst>
              <a:ext uri="{FF2B5EF4-FFF2-40B4-BE49-F238E27FC236}">
                <a16:creationId xmlns:a16="http://schemas.microsoft.com/office/drawing/2014/main" id="{5A1B6C5A-BB64-4C60-B4C6-F0BD49EEDE67}"/>
              </a:ext>
            </a:extLst>
          </p:cNvPr>
          <p:cNvPicPr>
            <a:picLocks noChangeAspect="1"/>
          </p:cNvPicPr>
          <p:nvPr/>
        </p:nvPicPr>
        <p:blipFill>
          <a:blip r:embed="rId3"/>
          <a:stretch>
            <a:fillRect/>
          </a:stretch>
        </p:blipFill>
        <p:spPr>
          <a:xfrm>
            <a:off x="7963009" y="3192829"/>
            <a:ext cx="2310427" cy="3296653"/>
          </a:xfrm>
          <a:prstGeom prst="rect">
            <a:avLst/>
          </a:prstGeom>
        </p:spPr>
      </p:pic>
    </p:spTree>
    <p:extLst>
      <p:ext uri="{BB962C8B-B14F-4D97-AF65-F5344CB8AC3E}">
        <p14:creationId xmlns:p14="http://schemas.microsoft.com/office/powerpoint/2010/main" val="96761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559" y="222422"/>
            <a:ext cx="9905998" cy="1243913"/>
          </a:xfrm>
        </p:spPr>
        <p:txBody>
          <a:bodyPr/>
          <a:lstStyle/>
          <a:p>
            <a:r>
              <a:rPr lang="en-US" dirty="0" smtClean="0"/>
              <a:t>In-text citations – Unknown author</a:t>
            </a:r>
            <a:endParaRPr lang="en-US" dirty="0"/>
          </a:p>
        </p:txBody>
      </p:sp>
      <p:sp>
        <p:nvSpPr>
          <p:cNvPr id="3" name="Content Placeholder 2"/>
          <p:cNvSpPr>
            <a:spLocks noGrp="1"/>
          </p:cNvSpPr>
          <p:nvPr>
            <p:ph idx="1"/>
          </p:nvPr>
        </p:nvSpPr>
        <p:spPr>
          <a:xfrm>
            <a:off x="1141413" y="1705233"/>
            <a:ext cx="9905998" cy="4110682"/>
          </a:xfrm>
        </p:spPr>
        <p:txBody>
          <a:bodyPr>
            <a:normAutofit fontScale="85000" lnSpcReduction="20000"/>
          </a:bodyPr>
          <a:lstStyle/>
          <a:p>
            <a:r>
              <a:rPr lang="en-US" altLang="en-US" b="1" dirty="0">
                <a:latin typeface="Optima" panose="02000503060000020004" pitchFamily="2" charset="0"/>
              </a:rPr>
              <a:t>When citing a work with an unknown author:</a:t>
            </a:r>
          </a:p>
          <a:p>
            <a:pPr>
              <a:buFont typeface="Arial" panose="020B0604020202020204" pitchFamily="34" charset="0"/>
              <a:buChar char="•"/>
            </a:pPr>
            <a:r>
              <a:rPr lang="en-US" altLang="en-US" dirty="0">
                <a:latin typeface="Optima" panose="02000503060000020004" pitchFamily="2" charset="0"/>
              </a:rPr>
              <a:t>Use the source’</a:t>
            </a:r>
            <a:r>
              <a:rPr lang="en-US" altLang="ja-JP" dirty="0">
                <a:latin typeface="Optima" panose="02000503060000020004" pitchFamily="2" charset="0"/>
                <a:ea typeface="MS Mincho" panose="02020609040205080304" pitchFamily="49" charset="-128"/>
              </a:rPr>
              <a:t>s full title in the narrative citation.</a:t>
            </a:r>
          </a:p>
          <a:p>
            <a:pPr>
              <a:buFont typeface="Arial" panose="020B0604020202020204" pitchFamily="34" charset="0"/>
              <a:buChar char="•"/>
            </a:pPr>
            <a:r>
              <a:rPr lang="en-US" altLang="ja-JP" dirty="0">
                <a:latin typeface="Optima" panose="02000503060000020004" pitchFamily="2" charset="0"/>
                <a:ea typeface="MS Mincho" panose="02020609040205080304" pitchFamily="49" charset="-128"/>
              </a:rPr>
              <a:t>Cite the first word of the title followed by the year of publication in the parenthetical citation.</a:t>
            </a:r>
          </a:p>
          <a:p>
            <a:endParaRPr lang="en-US" altLang="ja-JP" dirty="0">
              <a:latin typeface="Optima" panose="02000503060000020004" pitchFamily="2" charset="0"/>
              <a:ea typeface="MS Mincho" panose="02020609040205080304" pitchFamily="49" charset="-128"/>
            </a:endParaRPr>
          </a:p>
          <a:p>
            <a:r>
              <a:rPr lang="en-US" altLang="en-US" dirty="0">
                <a:solidFill>
                  <a:srgbClr val="0070C0"/>
                </a:solidFill>
                <a:latin typeface="Optima" panose="02000503060000020004" pitchFamily="2" charset="0"/>
              </a:rPr>
              <a:t>	EX: According to </a:t>
            </a:r>
            <a:r>
              <a:rPr lang="en-US" altLang="en-US" dirty="0">
                <a:solidFill>
                  <a:srgbClr val="0070C0"/>
                </a:solidFill>
                <a:latin typeface="Optima" panose="02000503060000020004" pitchFamily="2" charset="0"/>
                <a:ea typeface="MS Mincho" panose="02020609040205080304" pitchFamily="49" charset="-128"/>
              </a:rPr>
              <a:t>“</a:t>
            </a:r>
            <a:r>
              <a:rPr lang="en-US" altLang="ja-JP" dirty="0">
                <a:solidFill>
                  <a:srgbClr val="0070C0"/>
                </a:solidFill>
                <a:latin typeface="Optima" panose="02000503060000020004" pitchFamily="2" charset="0"/>
                <a:ea typeface="MS Mincho" panose="02020609040205080304" pitchFamily="49" charset="-128"/>
              </a:rPr>
              <a:t>Here’s How Gardening Benefits Your Health</a:t>
            </a:r>
            <a:r>
              <a:rPr lang="en-US" altLang="en-US" dirty="0">
                <a:solidFill>
                  <a:srgbClr val="0070C0"/>
                </a:solidFill>
                <a:latin typeface="Optima" panose="02000503060000020004" pitchFamily="2" charset="0"/>
                <a:ea typeface="MS Mincho" panose="02020609040205080304" pitchFamily="49" charset="-128"/>
              </a:rPr>
              <a:t>” </a:t>
            </a:r>
            <a:r>
              <a:rPr lang="en-US" altLang="ja-JP" dirty="0">
                <a:solidFill>
                  <a:srgbClr val="0070C0"/>
                </a:solidFill>
                <a:latin typeface="Optima" panose="02000503060000020004" pitchFamily="2" charset="0"/>
                <a:ea typeface="MS Mincho" panose="02020609040205080304" pitchFamily="49" charset="-128"/>
              </a:rPr>
              <a:t>(2018)</a:t>
            </a:r>
          </a:p>
          <a:p>
            <a:pPr algn="ctr"/>
            <a:endParaRPr lang="en-US" altLang="en-US" dirty="0">
              <a:solidFill>
                <a:srgbClr val="0070C0"/>
              </a:solidFill>
              <a:latin typeface="Optima" panose="02000503060000020004" pitchFamily="2" charset="0"/>
            </a:endParaRPr>
          </a:p>
          <a:p>
            <a:r>
              <a:rPr lang="en-US" altLang="en-US" dirty="0">
                <a:solidFill>
                  <a:srgbClr val="0070C0"/>
                </a:solidFill>
                <a:latin typeface="Optima" panose="02000503060000020004" pitchFamily="2" charset="0"/>
              </a:rPr>
              <a:t>	EX: (“</a:t>
            </a:r>
            <a:r>
              <a:rPr lang="en-US" altLang="en-US" dirty="0">
                <a:solidFill>
                  <a:srgbClr val="0070C0"/>
                </a:solidFill>
                <a:latin typeface="Optima" panose="02000503060000020004" pitchFamily="2" charset="0"/>
                <a:ea typeface="MS Mincho" panose="02020609040205080304" pitchFamily="49" charset="-128"/>
              </a:rPr>
              <a:t>Here’s</a:t>
            </a:r>
            <a:r>
              <a:rPr lang="en-US" altLang="ja-JP" dirty="0">
                <a:solidFill>
                  <a:srgbClr val="0070C0"/>
                </a:solidFill>
                <a:latin typeface="Optima" panose="02000503060000020004" pitchFamily="2" charset="0"/>
                <a:ea typeface="MS Mincho" panose="02020609040205080304" pitchFamily="49" charset="-128"/>
              </a:rPr>
              <a:t>,” 2018)</a:t>
            </a:r>
            <a:endParaRPr lang="en-US" altLang="ja-JP" dirty="0">
              <a:latin typeface="Optima" panose="02000503060000020004" pitchFamily="2" charset="0"/>
              <a:ea typeface="MS Mincho" panose="02020609040205080304" pitchFamily="49" charset="-128"/>
            </a:endParaRPr>
          </a:p>
          <a:p>
            <a:endParaRPr lang="en-US" altLang="ja-JP" dirty="0">
              <a:latin typeface="Optima" panose="02000503060000020004" pitchFamily="2" charset="0"/>
              <a:ea typeface="MS Mincho" panose="02020609040205080304" pitchFamily="49" charset="-128"/>
            </a:endParaRPr>
          </a:p>
          <a:p>
            <a:r>
              <a:rPr lang="en-US" altLang="ja-JP" dirty="0">
                <a:latin typeface="Optima" panose="02000503060000020004" pitchFamily="2" charset="0"/>
                <a:ea typeface="MS Mincho" panose="02020609040205080304" pitchFamily="49" charset="-128"/>
              </a:rPr>
              <a:t>Titles:</a:t>
            </a:r>
          </a:p>
          <a:p>
            <a:r>
              <a:rPr lang="en-US" altLang="ja-JP" dirty="0">
                <a:latin typeface="Optima" panose="02000503060000020004" pitchFamily="2" charset="0"/>
                <a:ea typeface="MS Mincho" panose="02020609040205080304" pitchFamily="49" charset="-128"/>
              </a:rPr>
              <a:t>	Articles and Chapters = “ ”</a:t>
            </a:r>
          </a:p>
          <a:p>
            <a:r>
              <a:rPr lang="en-US" altLang="ja-JP" dirty="0">
                <a:latin typeface="Optima" panose="02000503060000020004" pitchFamily="2" charset="0"/>
                <a:ea typeface="MS Mincho" panose="02020609040205080304" pitchFamily="49" charset="-128"/>
              </a:rPr>
              <a:t>	Books and Reports = </a:t>
            </a:r>
            <a:r>
              <a:rPr lang="en-US" altLang="ja-JP" i="1" dirty="0">
                <a:latin typeface="Optima" panose="02000503060000020004" pitchFamily="2" charset="0"/>
                <a:ea typeface="MS Mincho" panose="02020609040205080304" pitchFamily="49" charset="-128"/>
              </a:rPr>
              <a:t>italicize</a:t>
            </a:r>
          </a:p>
          <a:p>
            <a:endParaRPr lang="en-US" dirty="0"/>
          </a:p>
        </p:txBody>
      </p:sp>
    </p:spTree>
    <p:extLst>
      <p:ext uri="{BB962C8B-B14F-4D97-AF65-F5344CB8AC3E}">
        <p14:creationId xmlns:p14="http://schemas.microsoft.com/office/powerpoint/2010/main" val="1142227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38897"/>
            <a:ext cx="9905998" cy="1392195"/>
          </a:xfrm>
        </p:spPr>
        <p:txBody>
          <a:bodyPr/>
          <a:lstStyle/>
          <a:p>
            <a:r>
              <a:rPr lang="en-US" dirty="0" smtClean="0"/>
              <a:t>In-text citations – Group Authors</a:t>
            </a:r>
            <a:endParaRPr lang="en-US" dirty="0"/>
          </a:p>
        </p:txBody>
      </p:sp>
      <p:sp>
        <p:nvSpPr>
          <p:cNvPr id="3" name="Content Placeholder 2"/>
          <p:cNvSpPr>
            <a:spLocks noGrp="1"/>
          </p:cNvSpPr>
          <p:nvPr>
            <p:ph idx="1"/>
          </p:nvPr>
        </p:nvSpPr>
        <p:spPr>
          <a:xfrm>
            <a:off x="1141413" y="1416909"/>
            <a:ext cx="9905998" cy="4374292"/>
          </a:xfrm>
        </p:spPr>
        <p:txBody>
          <a:bodyPr>
            <a:normAutofit fontScale="92500" lnSpcReduction="20000"/>
          </a:bodyPr>
          <a:lstStyle/>
          <a:p>
            <a:r>
              <a:rPr lang="en-US" altLang="en-US" b="1" dirty="0">
                <a:latin typeface="Optima" panose="02000503060000020004" pitchFamily="2" charset="0"/>
              </a:rPr>
              <a:t>When citing a group author:</a:t>
            </a:r>
          </a:p>
          <a:p>
            <a:pPr>
              <a:buFont typeface="Arial" panose="020B0604020202020204" pitchFamily="34" charset="0"/>
              <a:buChar char="•"/>
            </a:pPr>
            <a:r>
              <a:rPr lang="en-US" altLang="en-US" dirty="0">
                <a:latin typeface="Optima" panose="02000503060000020004" pitchFamily="2" charset="0"/>
              </a:rPr>
              <a:t>Mention the organization the first time you cite the source in either the narrative citation or the parenthetical citation.</a:t>
            </a:r>
          </a:p>
          <a:p>
            <a:pPr>
              <a:buFont typeface="Arial" panose="020B0604020202020204" pitchFamily="34" charset="0"/>
              <a:buChar char="•"/>
            </a:pPr>
            <a:r>
              <a:rPr lang="en-US" altLang="en-US" dirty="0">
                <a:latin typeface="Optima" panose="02000503060000020004" pitchFamily="2" charset="0"/>
              </a:rPr>
              <a:t>If you first mention the group in a </a:t>
            </a:r>
            <a:r>
              <a:rPr lang="en-US" altLang="en-US" b="1" dirty="0">
                <a:latin typeface="Optima" panose="02000503060000020004" pitchFamily="2" charset="0"/>
              </a:rPr>
              <a:t>narrative citation</a:t>
            </a:r>
            <a:r>
              <a:rPr lang="en-US" altLang="en-US" dirty="0">
                <a:latin typeface="Optima" panose="02000503060000020004" pitchFamily="2" charset="0"/>
              </a:rPr>
              <a:t>, list the abbreviation before the year of publication in parentheses, separated by a comma.</a:t>
            </a:r>
            <a:br>
              <a:rPr lang="en-US" altLang="en-US" dirty="0">
                <a:latin typeface="Optima" panose="02000503060000020004" pitchFamily="2" charset="0"/>
              </a:rPr>
            </a:br>
            <a:endParaRPr lang="en-US" altLang="en-US" dirty="0">
              <a:latin typeface="Optima" panose="02000503060000020004" pitchFamily="2" charset="0"/>
            </a:endParaRPr>
          </a:p>
          <a:p>
            <a:pPr marL="457200" lvl="1" indent="0"/>
            <a:r>
              <a:rPr lang="en-US" altLang="en-US" sz="2000" dirty="0">
                <a:solidFill>
                  <a:srgbClr val="0070C0"/>
                </a:solidFill>
                <a:latin typeface="Optima" panose="02000503060000020004" pitchFamily="2" charset="0"/>
              </a:rPr>
              <a:t>EX: “The data collected by the Food and Drug Administration (FDA, 2019) confirmed…”</a:t>
            </a:r>
          </a:p>
          <a:p>
            <a:pPr>
              <a:buFont typeface="Arial" panose="020B0604020202020204" pitchFamily="34" charset="0"/>
              <a:buChar char="•"/>
            </a:pPr>
            <a:endParaRPr lang="en-US" altLang="en-US" dirty="0">
              <a:latin typeface="Optima" panose="02000503060000020004" pitchFamily="2" charset="0"/>
            </a:endParaRPr>
          </a:p>
          <a:p>
            <a:pPr>
              <a:buFont typeface="Arial" panose="020B0604020202020204" pitchFamily="34" charset="0"/>
              <a:buChar char="•"/>
            </a:pPr>
            <a:r>
              <a:rPr lang="en-US" altLang="en-US" dirty="0">
                <a:latin typeface="Optima" panose="02000503060000020004" pitchFamily="2" charset="0"/>
              </a:rPr>
              <a:t>If you first mention the group in a </a:t>
            </a:r>
            <a:r>
              <a:rPr lang="en-US" altLang="en-US" b="1" dirty="0">
                <a:latin typeface="Optima" panose="02000503060000020004" pitchFamily="2" charset="0"/>
              </a:rPr>
              <a:t>parenthetical citation</a:t>
            </a:r>
            <a:r>
              <a:rPr lang="en-US" altLang="en-US" dirty="0">
                <a:latin typeface="Optima" panose="02000503060000020004" pitchFamily="2" charset="0"/>
              </a:rPr>
              <a:t>, list the abbreviation in square brackets, followed by a comma and the year of publication.</a:t>
            </a:r>
          </a:p>
          <a:p>
            <a:pPr>
              <a:buFont typeface="Arial" panose="020B0604020202020204" pitchFamily="34" charset="0"/>
              <a:buChar char="•"/>
            </a:pPr>
            <a:endParaRPr lang="en-US" altLang="en-US" dirty="0">
              <a:latin typeface="Optima" panose="02000503060000020004" pitchFamily="2" charset="0"/>
            </a:endParaRPr>
          </a:p>
          <a:p>
            <a:pPr marL="457200" lvl="1" indent="0"/>
            <a:r>
              <a:rPr lang="en-US" altLang="en-US" sz="2000" dirty="0">
                <a:solidFill>
                  <a:srgbClr val="0070C0"/>
                </a:solidFill>
                <a:latin typeface="Optima" panose="02000503060000020004" pitchFamily="2" charset="0"/>
              </a:rPr>
              <a:t>EX: (Food and Drug Administration [FDA], 2019). </a:t>
            </a:r>
          </a:p>
          <a:p>
            <a:endParaRPr lang="en-US" dirty="0"/>
          </a:p>
        </p:txBody>
      </p:sp>
    </p:spTree>
    <p:extLst>
      <p:ext uri="{BB962C8B-B14F-4D97-AF65-F5344CB8AC3E}">
        <p14:creationId xmlns:p14="http://schemas.microsoft.com/office/powerpoint/2010/main" val="3112662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97709"/>
            <a:ext cx="9905998" cy="1219199"/>
          </a:xfrm>
        </p:spPr>
        <p:txBody>
          <a:bodyPr/>
          <a:lstStyle/>
          <a:p>
            <a:r>
              <a:rPr lang="en-US" dirty="0" smtClean="0"/>
              <a:t>In-text Citation – Personal Communication</a:t>
            </a:r>
            <a:endParaRPr lang="en-US" dirty="0"/>
          </a:p>
        </p:txBody>
      </p:sp>
      <p:sp>
        <p:nvSpPr>
          <p:cNvPr id="3" name="Content Placeholder 2"/>
          <p:cNvSpPr>
            <a:spLocks noGrp="1"/>
          </p:cNvSpPr>
          <p:nvPr>
            <p:ph idx="1"/>
          </p:nvPr>
        </p:nvSpPr>
        <p:spPr>
          <a:xfrm>
            <a:off x="1141413" y="1515763"/>
            <a:ext cx="9905998" cy="4744994"/>
          </a:xfrm>
        </p:spPr>
        <p:txBody>
          <a:bodyPr>
            <a:normAutofit fontScale="85000" lnSpcReduction="10000"/>
          </a:bodyPr>
          <a:lstStyle/>
          <a:p>
            <a:r>
              <a:rPr lang="en-US" altLang="en-US" b="1" dirty="0">
                <a:latin typeface="Optima" panose="02000503060000020004" pitchFamily="2" charset="0"/>
              </a:rPr>
              <a:t>When citing personal communication (interviews, letters, e-mails, etc.):</a:t>
            </a:r>
          </a:p>
          <a:p>
            <a:pPr>
              <a:buFont typeface="Arial" panose="020B0604020202020204" pitchFamily="34" charset="0"/>
              <a:buChar char="•"/>
            </a:pPr>
            <a:r>
              <a:rPr lang="en-US" altLang="en-US" dirty="0">
                <a:latin typeface="Optima" panose="02000503060000020004" pitchFamily="2" charset="0"/>
              </a:rPr>
              <a:t>Include the communicator’</a:t>
            </a:r>
            <a:r>
              <a:rPr lang="en-US" altLang="ja-JP" dirty="0">
                <a:latin typeface="Optima" panose="02000503060000020004" pitchFamily="2" charset="0"/>
                <a:ea typeface="MS Mincho" panose="02020609040205080304" pitchFamily="49" charset="-128"/>
              </a:rPr>
              <a:t>s name, the fact that it was personal communication, and the date of the communication. </a:t>
            </a:r>
          </a:p>
          <a:p>
            <a:pPr>
              <a:buFont typeface="Arial" panose="020B0604020202020204" pitchFamily="34" charset="0"/>
              <a:buChar char="•"/>
            </a:pPr>
            <a:r>
              <a:rPr lang="en-US" altLang="en-US" b="1" dirty="0">
                <a:latin typeface="Optima" panose="02000503060000020004" pitchFamily="2" charset="0"/>
                <a:ea typeface="MS Mincho" panose="02020609040205080304" pitchFamily="49" charset="-128"/>
              </a:rPr>
              <a:t>Narrative citation: </a:t>
            </a:r>
          </a:p>
          <a:p>
            <a:endParaRPr lang="en-US" altLang="en-US" dirty="0">
              <a:solidFill>
                <a:srgbClr val="0070C0"/>
              </a:solidFill>
              <a:latin typeface="Optima" panose="02000503060000020004" pitchFamily="2" charset="0"/>
            </a:endParaRPr>
          </a:p>
          <a:p>
            <a:r>
              <a:rPr lang="en-US" altLang="en-US" dirty="0">
                <a:solidFill>
                  <a:srgbClr val="0070C0"/>
                </a:solidFill>
                <a:latin typeface="Optima" panose="02000503060000020004" pitchFamily="2" charset="0"/>
              </a:rPr>
              <a:t>	EX: </a:t>
            </a:r>
            <a:r>
              <a:rPr lang="en-US" altLang="en-US" dirty="0" smtClean="0">
                <a:solidFill>
                  <a:srgbClr val="0070C0"/>
                </a:solidFill>
                <a:latin typeface="Optima" panose="02000503060000020004" pitchFamily="2" charset="0"/>
              </a:rPr>
              <a:t>A </a:t>
            </a:r>
            <a:r>
              <a:rPr lang="en-US" altLang="en-US" dirty="0" err="1" smtClean="0">
                <a:solidFill>
                  <a:srgbClr val="0070C0"/>
                </a:solidFill>
                <a:latin typeface="Optima" panose="02000503060000020004" pitchFamily="2" charset="0"/>
              </a:rPr>
              <a:t>trower</a:t>
            </a:r>
            <a:r>
              <a:rPr lang="en-US" altLang="en-US" dirty="0" smtClean="0">
                <a:solidFill>
                  <a:srgbClr val="0070C0"/>
                </a:solidFill>
                <a:latin typeface="Optima" panose="02000503060000020004" pitchFamily="2" charset="0"/>
              </a:rPr>
              <a:t> (personal </a:t>
            </a:r>
            <a:r>
              <a:rPr lang="en-US" altLang="en-US" dirty="0">
                <a:solidFill>
                  <a:srgbClr val="0070C0"/>
                </a:solidFill>
                <a:latin typeface="Optima" panose="02000503060000020004" pitchFamily="2" charset="0"/>
              </a:rPr>
              <a:t>communication, January </a:t>
            </a:r>
            <a:r>
              <a:rPr lang="en-US" altLang="en-US" dirty="0" smtClean="0">
                <a:solidFill>
                  <a:srgbClr val="0070C0"/>
                </a:solidFill>
                <a:latin typeface="Optima" panose="02000503060000020004" pitchFamily="2" charset="0"/>
              </a:rPr>
              <a:t>20, </a:t>
            </a:r>
            <a:r>
              <a:rPr lang="en-US" altLang="en-US" dirty="0">
                <a:solidFill>
                  <a:srgbClr val="0070C0"/>
                </a:solidFill>
                <a:latin typeface="Optima" panose="02000503060000020004" pitchFamily="2" charset="0"/>
              </a:rPr>
              <a:t>2020) also claimed that many of her students had difficulties with APA style.</a:t>
            </a:r>
          </a:p>
          <a:p>
            <a:endParaRPr lang="en-US" altLang="en-US" dirty="0">
              <a:latin typeface="Optima" panose="02000503060000020004" pitchFamily="2" charset="0"/>
              <a:ea typeface="MS Mincho" panose="02020609040205080304" pitchFamily="49" charset="-128"/>
            </a:endParaRPr>
          </a:p>
          <a:p>
            <a:pPr>
              <a:buFont typeface="Arial" panose="020B0604020202020204" pitchFamily="34" charset="0"/>
              <a:buChar char="•"/>
            </a:pPr>
            <a:r>
              <a:rPr lang="en-US" altLang="en-US" b="1" dirty="0">
                <a:latin typeface="Optima" panose="02000503060000020004" pitchFamily="2" charset="0"/>
                <a:ea typeface="MS Mincho" panose="02020609040205080304" pitchFamily="49" charset="-128"/>
              </a:rPr>
              <a:t>Parenthetical citation: </a:t>
            </a:r>
          </a:p>
          <a:p>
            <a:endParaRPr lang="en-US" altLang="en-US" dirty="0">
              <a:solidFill>
                <a:srgbClr val="0070C0"/>
              </a:solidFill>
              <a:latin typeface="Optima" panose="02000503060000020004" pitchFamily="2" charset="0"/>
            </a:endParaRPr>
          </a:p>
          <a:p>
            <a:r>
              <a:rPr lang="en-US" altLang="en-US" dirty="0">
                <a:solidFill>
                  <a:srgbClr val="0070C0"/>
                </a:solidFill>
                <a:latin typeface="Optima" panose="02000503060000020004" pitchFamily="2" charset="0"/>
              </a:rPr>
              <a:t>	EX: One teacher mentioned that many of her students had difficulties with APA style </a:t>
            </a:r>
            <a:r>
              <a:rPr lang="en-US" altLang="en-US" dirty="0" smtClean="0">
                <a:solidFill>
                  <a:srgbClr val="0070C0"/>
                </a:solidFill>
                <a:latin typeface="Optima" panose="02000503060000020004" pitchFamily="2" charset="0"/>
              </a:rPr>
              <a:t>(</a:t>
            </a:r>
            <a:r>
              <a:rPr lang="en-US" altLang="en-US" dirty="0" err="1" smtClean="0">
                <a:solidFill>
                  <a:srgbClr val="0070C0"/>
                </a:solidFill>
                <a:latin typeface="Optima" panose="02000503060000020004" pitchFamily="2" charset="0"/>
              </a:rPr>
              <a:t>trower</a:t>
            </a:r>
            <a:r>
              <a:rPr lang="en-US" altLang="en-US" dirty="0" smtClean="0">
                <a:solidFill>
                  <a:srgbClr val="0070C0"/>
                </a:solidFill>
                <a:latin typeface="Optima" panose="02000503060000020004" pitchFamily="2" charset="0"/>
              </a:rPr>
              <a:t>, </a:t>
            </a:r>
            <a:r>
              <a:rPr lang="en-US" altLang="en-US" dirty="0">
                <a:solidFill>
                  <a:srgbClr val="0070C0"/>
                </a:solidFill>
                <a:latin typeface="Optima" panose="02000503060000020004" pitchFamily="2" charset="0"/>
              </a:rPr>
              <a:t>personal communication, January </a:t>
            </a:r>
            <a:r>
              <a:rPr lang="en-US" altLang="en-US" dirty="0" smtClean="0">
                <a:solidFill>
                  <a:srgbClr val="0070C0"/>
                </a:solidFill>
                <a:latin typeface="Optima" panose="02000503060000020004" pitchFamily="2" charset="0"/>
              </a:rPr>
              <a:t>20, </a:t>
            </a:r>
            <a:r>
              <a:rPr lang="en-US" altLang="en-US" dirty="0">
                <a:solidFill>
                  <a:srgbClr val="0070C0"/>
                </a:solidFill>
                <a:latin typeface="Optima" panose="02000503060000020004" pitchFamily="2" charset="0"/>
              </a:rPr>
              <a:t>2020).</a:t>
            </a:r>
          </a:p>
          <a:p>
            <a:endParaRPr lang="en-US" altLang="en-US" dirty="0">
              <a:latin typeface="Optima" panose="02000503060000020004" pitchFamily="2" charset="0"/>
            </a:endParaRPr>
          </a:p>
          <a:p>
            <a:pPr>
              <a:buFont typeface="Arial" panose="020B0604020202020204" pitchFamily="34" charset="0"/>
              <a:buChar char="•"/>
            </a:pPr>
            <a:r>
              <a:rPr lang="en-US" altLang="ja-JP" dirty="0">
                <a:latin typeface="Optima" panose="02000503060000020004" pitchFamily="2" charset="0"/>
                <a:ea typeface="MS Mincho" panose="02020609040205080304" pitchFamily="49" charset="-128"/>
              </a:rPr>
              <a:t>Do not include personal communication in the reference list.</a:t>
            </a:r>
            <a:endParaRPr lang="en-US" altLang="en-US" dirty="0">
              <a:solidFill>
                <a:srgbClr val="0070C0"/>
              </a:solidFill>
              <a:latin typeface="Optima" panose="02000503060000020004" pitchFamily="2" charset="0"/>
            </a:endParaRPr>
          </a:p>
          <a:p>
            <a:endParaRPr lang="en-US" dirty="0"/>
          </a:p>
        </p:txBody>
      </p:sp>
    </p:spTree>
    <p:extLst>
      <p:ext uri="{BB962C8B-B14F-4D97-AF65-F5344CB8AC3E}">
        <p14:creationId xmlns:p14="http://schemas.microsoft.com/office/powerpoint/2010/main" val="1610927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48281"/>
            <a:ext cx="9905998" cy="774357"/>
          </a:xfrm>
        </p:spPr>
        <p:txBody>
          <a:bodyPr/>
          <a:lstStyle/>
          <a:p>
            <a:r>
              <a:rPr lang="en-US" dirty="0" smtClean="0"/>
              <a:t>In-text Citation – No page numbers</a:t>
            </a:r>
            <a:endParaRPr lang="en-US" dirty="0"/>
          </a:p>
        </p:txBody>
      </p:sp>
      <p:sp>
        <p:nvSpPr>
          <p:cNvPr id="3" name="Content Placeholder 2"/>
          <p:cNvSpPr>
            <a:spLocks noGrp="1"/>
          </p:cNvSpPr>
          <p:nvPr>
            <p:ph idx="1"/>
          </p:nvPr>
        </p:nvSpPr>
        <p:spPr>
          <a:xfrm>
            <a:off x="1141413" y="922639"/>
            <a:ext cx="9905998" cy="5527588"/>
          </a:xfrm>
        </p:spPr>
        <p:txBody>
          <a:bodyPr>
            <a:normAutofit fontScale="92500" lnSpcReduction="10000"/>
          </a:bodyPr>
          <a:lstStyle/>
          <a:p>
            <a:r>
              <a:rPr lang="en-US" altLang="en-US" b="1" dirty="0">
                <a:latin typeface="Optima" panose="02000503060000020004" pitchFamily="2" charset="0"/>
              </a:rPr>
              <a:t>When citing a text with no page numbers: parenthetical citation</a:t>
            </a:r>
          </a:p>
          <a:p>
            <a:pPr>
              <a:buFont typeface="Arial" panose="020B0604020202020204" pitchFamily="34" charset="0"/>
              <a:buChar char="•"/>
            </a:pPr>
            <a:r>
              <a:rPr lang="en-US" altLang="en-US" dirty="0">
                <a:latin typeface="Optima" panose="02000503060000020004" pitchFamily="2" charset="0"/>
              </a:rPr>
              <a:t>Use any of the following four methods </a:t>
            </a:r>
          </a:p>
          <a:p>
            <a:pPr>
              <a:buFont typeface="Arial" panose="020B0604020202020204" pitchFamily="34" charset="0"/>
              <a:buChar char="•"/>
            </a:pPr>
            <a:r>
              <a:rPr lang="en-US" altLang="en-US" dirty="0">
                <a:latin typeface="Optima" panose="02000503060000020004" pitchFamily="2" charset="0"/>
              </a:rPr>
              <a:t>List the heading or section name</a:t>
            </a:r>
          </a:p>
          <a:p>
            <a:r>
              <a:rPr lang="en-US" altLang="en-US" dirty="0">
                <a:solidFill>
                  <a:srgbClr val="0070C0"/>
                </a:solidFill>
                <a:latin typeface="Optima" panose="02000503060000020004" pitchFamily="2" charset="0"/>
              </a:rPr>
              <a:t>	EX: One scientist noted that “A cup full of kale can help your body out 	in a number of ways” (London, 2019, Health benefits of kale section). </a:t>
            </a:r>
          </a:p>
          <a:p>
            <a:pPr>
              <a:buFont typeface="Arial" panose="020B0604020202020204" pitchFamily="34" charset="0"/>
              <a:buChar char="•"/>
            </a:pPr>
            <a:r>
              <a:rPr lang="en-US" altLang="en-US" dirty="0">
                <a:latin typeface="Optima" panose="02000503060000020004" pitchFamily="2" charset="0"/>
              </a:rPr>
              <a:t>List an abbreviated heading or section name in quotation marks (if the heading is too long)</a:t>
            </a:r>
          </a:p>
          <a:p>
            <a:pPr marL="457200" lvl="1" indent="0"/>
            <a:r>
              <a:rPr lang="en-US" altLang="en-US" sz="2000" dirty="0">
                <a:solidFill>
                  <a:srgbClr val="0070C0"/>
                </a:solidFill>
                <a:latin typeface="Optima" panose="02000503060000020004" pitchFamily="2" charset="0"/>
              </a:rPr>
              <a:t>EX: One scientist noted that “A cup full of kale can help your body out in a number of ways” (London, 2019, “Health benefits” section). </a:t>
            </a:r>
          </a:p>
          <a:p>
            <a:pPr>
              <a:buFont typeface="Arial" panose="020B0604020202020204" pitchFamily="34" charset="0"/>
              <a:buChar char="•"/>
            </a:pPr>
            <a:r>
              <a:rPr lang="en-US" altLang="en-US" dirty="0">
                <a:latin typeface="Optima" panose="02000503060000020004" pitchFamily="2" charset="0"/>
              </a:rPr>
              <a:t>List the paragraph number</a:t>
            </a:r>
          </a:p>
          <a:p>
            <a:pPr marL="457200" lvl="1" indent="0"/>
            <a:r>
              <a:rPr lang="en-US" altLang="en-US" sz="2000" dirty="0">
                <a:solidFill>
                  <a:srgbClr val="0070C0"/>
                </a:solidFill>
                <a:latin typeface="Optima" panose="02000503060000020004" pitchFamily="2" charset="0"/>
              </a:rPr>
              <a:t>EX: One scientist noted that “A cup full of kale can help your body out in a number of ways” (London, 2019, para. 2). </a:t>
            </a:r>
          </a:p>
          <a:p>
            <a:pPr>
              <a:buFont typeface="Arial" panose="020B0604020202020204" pitchFamily="34" charset="0"/>
              <a:buChar char="•"/>
            </a:pPr>
            <a:r>
              <a:rPr lang="en-US" altLang="en-US" dirty="0">
                <a:latin typeface="Optima" panose="02000503060000020004" pitchFamily="2" charset="0"/>
              </a:rPr>
              <a:t>List the heading or section name and the paragraph number</a:t>
            </a:r>
          </a:p>
          <a:p>
            <a:pPr marL="457200" lvl="1" indent="0"/>
            <a:r>
              <a:rPr lang="en-US" altLang="en-US" sz="2000" dirty="0">
                <a:solidFill>
                  <a:srgbClr val="0070C0"/>
                </a:solidFill>
                <a:latin typeface="Optima" panose="02000503060000020004" pitchFamily="2" charset="0"/>
              </a:rPr>
              <a:t>EX: One scientist noted that “A cup full of kale can help your body out in a number of ways” (London, 2019, Health benefits of kale section, para. 2). </a:t>
            </a:r>
          </a:p>
          <a:p>
            <a:endParaRPr lang="en-US" dirty="0"/>
          </a:p>
        </p:txBody>
      </p:sp>
    </p:spTree>
    <p:extLst>
      <p:ext uri="{BB962C8B-B14F-4D97-AF65-F5344CB8AC3E}">
        <p14:creationId xmlns:p14="http://schemas.microsoft.com/office/powerpoint/2010/main" val="1012062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07092"/>
            <a:ext cx="9905998" cy="988540"/>
          </a:xfrm>
        </p:spPr>
        <p:txBody>
          <a:bodyPr/>
          <a:lstStyle/>
          <a:p>
            <a:r>
              <a:rPr lang="en-US" dirty="0" smtClean="0"/>
              <a:t>In-text citation – No page numbers</a:t>
            </a:r>
            <a:endParaRPr lang="en-US" dirty="0"/>
          </a:p>
        </p:txBody>
      </p:sp>
      <p:sp>
        <p:nvSpPr>
          <p:cNvPr id="3" name="Content Placeholder 2"/>
          <p:cNvSpPr>
            <a:spLocks noGrp="1"/>
          </p:cNvSpPr>
          <p:nvPr>
            <p:ph idx="1"/>
          </p:nvPr>
        </p:nvSpPr>
        <p:spPr>
          <a:xfrm>
            <a:off x="1141413" y="1095633"/>
            <a:ext cx="9905998" cy="5478162"/>
          </a:xfrm>
        </p:spPr>
        <p:txBody>
          <a:bodyPr>
            <a:normAutofit fontScale="92500" lnSpcReduction="10000"/>
          </a:bodyPr>
          <a:lstStyle/>
          <a:p>
            <a:r>
              <a:rPr lang="en-US" altLang="en-US" b="1" dirty="0">
                <a:latin typeface="Optima" panose="02000503060000020004" pitchFamily="2" charset="0"/>
              </a:rPr>
              <a:t>When citing a text with no page numbers: narrative citation</a:t>
            </a:r>
          </a:p>
          <a:p>
            <a:pPr>
              <a:buFont typeface="Arial" panose="020B0604020202020204" pitchFamily="34" charset="0"/>
              <a:buChar char="•"/>
            </a:pPr>
            <a:r>
              <a:rPr lang="en-US" altLang="en-US" dirty="0">
                <a:latin typeface="Optima" panose="02000503060000020004" pitchFamily="2" charset="0"/>
              </a:rPr>
              <a:t>Use any of the following four methods </a:t>
            </a:r>
          </a:p>
          <a:p>
            <a:pPr>
              <a:buFont typeface="Arial" panose="020B0604020202020204" pitchFamily="34" charset="0"/>
              <a:buChar char="•"/>
            </a:pPr>
            <a:r>
              <a:rPr lang="en-US" altLang="en-US" dirty="0">
                <a:latin typeface="Optima" panose="02000503060000020004" pitchFamily="2" charset="0"/>
              </a:rPr>
              <a:t>List the heading or section name</a:t>
            </a:r>
          </a:p>
          <a:p>
            <a:r>
              <a:rPr lang="en-US" altLang="en-US" dirty="0">
                <a:solidFill>
                  <a:srgbClr val="0070C0"/>
                </a:solidFill>
                <a:latin typeface="Optima" panose="02000503060000020004" pitchFamily="2" charset="0"/>
              </a:rPr>
              <a:t>	EX: Scientist Jaclyn London (2019, Health benefits of kale section) noted 	that “A cup full of kale can help your body out in a number of ways.”</a:t>
            </a:r>
          </a:p>
          <a:p>
            <a:pPr>
              <a:buFont typeface="Arial" panose="020B0604020202020204" pitchFamily="34" charset="0"/>
              <a:buChar char="•"/>
            </a:pPr>
            <a:r>
              <a:rPr lang="en-US" altLang="en-US" dirty="0">
                <a:latin typeface="Optima" panose="02000503060000020004" pitchFamily="2" charset="0"/>
              </a:rPr>
              <a:t>List an abbreviated heading or section name in quotation marks (if the heading is too long)</a:t>
            </a:r>
          </a:p>
          <a:p>
            <a:pPr marL="457200" lvl="1" indent="0"/>
            <a:r>
              <a:rPr lang="en-US" altLang="en-US" sz="2000" dirty="0">
                <a:solidFill>
                  <a:srgbClr val="0070C0"/>
                </a:solidFill>
                <a:latin typeface="Optima" panose="02000503060000020004" pitchFamily="2" charset="0"/>
              </a:rPr>
              <a:t>EX: Scientist Jaclyn London (2019, “Health benefits” section) noted that “A cup full of kale can help your body out in a number of ways.”</a:t>
            </a:r>
          </a:p>
          <a:p>
            <a:pPr>
              <a:buFont typeface="Arial" panose="020B0604020202020204" pitchFamily="34" charset="0"/>
              <a:buChar char="•"/>
            </a:pPr>
            <a:r>
              <a:rPr lang="en-US" altLang="en-US" dirty="0">
                <a:latin typeface="Optima" panose="02000503060000020004" pitchFamily="2" charset="0"/>
              </a:rPr>
              <a:t>List the paragraph number</a:t>
            </a:r>
          </a:p>
          <a:p>
            <a:pPr marL="457200" lvl="1" indent="0"/>
            <a:r>
              <a:rPr lang="en-US" altLang="en-US" sz="2000" dirty="0">
                <a:solidFill>
                  <a:srgbClr val="0070C0"/>
                </a:solidFill>
                <a:latin typeface="Optima" panose="02000503060000020004" pitchFamily="2" charset="0"/>
              </a:rPr>
              <a:t>EX: Scientist Jaclyn London (2019, para. 2) noted that “A cup full of kale can help your body out in a number of ways.”</a:t>
            </a:r>
          </a:p>
          <a:p>
            <a:pPr>
              <a:buFont typeface="Arial" panose="020B0604020202020204" pitchFamily="34" charset="0"/>
              <a:buChar char="•"/>
            </a:pPr>
            <a:r>
              <a:rPr lang="en-US" altLang="en-US" dirty="0">
                <a:latin typeface="Optima" panose="02000503060000020004" pitchFamily="2" charset="0"/>
              </a:rPr>
              <a:t>List the heading or section name and the paragraph number</a:t>
            </a:r>
          </a:p>
          <a:p>
            <a:pPr marL="457200" lvl="1" indent="0"/>
            <a:r>
              <a:rPr lang="en-US" altLang="en-US" sz="2000" dirty="0">
                <a:solidFill>
                  <a:srgbClr val="0070C0"/>
                </a:solidFill>
                <a:latin typeface="Optima" panose="02000503060000020004" pitchFamily="2" charset="0"/>
              </a:rPr>
              <a:t>EX: Scientist Jaclyn London (2019, Health benefits of kale section, para. 2) noted that “A cup full of kale can help your body out in a number of ways.”</a:t>
            </a:r>
            <a:r>
              <a:rPr lang="en-US" altLang="en-US" sz="2000" dirty="0">
                <a:latin typeface="Optima" panose="02000503060000020004" pitchFamily="2" charset="0"/>
              </a:rPr>
              <a:t>           </a:t>
            </a:r>
          </a:p>
          <a:p>
            <a:pPr marL="0" indent="0">
              <a:buNone/>
            </a:pPr>
            <a:endParaRPr lang="en-US" dirty="0"/>
          </a:p>
        </p:txBody>
      </p:sp>
    </p:spTree>
    <p:extLst>
      <p:ext uri="{BB962C8B-B14F-4D97-AF65-F5344CB8AC3E}">
        <p14:creationId xmlns:p14="http://schemas.microsoft.com/office/powerpoint/2010/main" val="3966854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13038"/>
            <a:ext cx="9905998" cy="1161535"/>
          </a:xfrm>
        </p:spPr>
        <p:txBody>
          <a:bodyPr/>
          <a:lstStyle/>
          <a:p>
            <a:r>
              <a:rPr lang="en-US" dirty="0" smtClean="0"/>
              <a:t>Additional resources</a:t>
            </a:r>
            <a:endParaRPr lang="en-US" dirty="0"/>
          </a:p>
        </p:txBody>
      </p:sp>
      <p:sp>
        <p:nvSpPr>
          <p:cNvPr id="3" name="Content Placeholder 2"/>
          <p:cNvSpPr>
            <a:spLocks noGrp="1"/>
          </p:cNvSpPr>
          <p:nvPr>
            <p:ph idx="1"/>
          </p:nvPr>
        </p:nvSpPr>
        <p:spPr>
          <a:xfrm>
            <a:off x="1141413" y="1318054"/>
            <a:ext cx="9905998" cy="4473147"/>
          </a:xfrm>
        </p:spPr>
        <p:txBody>
          <a:bodyPr/>
          <a:lstStyle/>
          <a:p>
            <a:r>
              <a:rPr lang="en-US" altLang="en-US" dirty="0">
                <a:latin typeface="Optima" panose="02000503060000020004" pitchFamily="2" charset="0"/>
              </a:rPr>
              <a:t>The Purdue OWL: </a:t>
            </a:r>
            <a:r>
              <a:rPr lang="en-US" altLang="en-US" dirty="0">
                <a:latin typeface="Optima" panose="02000503060000020004" pitchFamily="2" charset="0"/>
                <a:hlinkClick r:id="rId3"/>
              </a:rPr>
              <a:t>http://owl.purdue.edu</a:t>
            </a:r>
            <a:r>
              <a:rPr lang="en-US" altLang="en-US" dirty="0">
                <a:latin typeface="Optima" panose="02000503060000020004" pitchFamily="2" charset="0"/>
              </a:rPr>
              <a:t>  </a:t>
            </a:r>
            <a:br>
              <a:rPr lang="en-US" altLang="en-US" dirty="0">
                <a:latin typeface="Optima" panose="02000503060000020004" pitchFamily="2" charset="0"/>
              </a:rPr>
            </a:br>
            <a:r>
              <a:rPr lang="en-US" altLang="en-US" dirty="0">
                <a:latin typeface="Optima" panose="02000503060000020004" pitchFamily="2" charset="0"/>
              </a:rPr>
              <a:t/>
            </a:r>
            <a:br>
              <a:rPr lang="en-US" altLang="en-US" dirty="0">
                <a:latin typeface="Optima" panose="02000503060000020004" pitchFamily="2" charset="0"/>
              </a:rPr>
            </a:br>
            <a:endParaRPr lang="en-US" altLang="en-US" dirty="0">
              <a:latin typeface="Optima" panose="02000503060000020004" pitchFamily="2" charset="0"/>
            </a:endParaRPr>
          </a:p>
          <a:p>
            <a:r>
              <a:rPr lang="en-US" altLang="en-US" i="1" dirty="0">
                <a:latin typeface="Optima" panose="02000503060000020004" pitchFamily="2" charset="0"/>
              </a:rPr>
              <a:t>Publication Manual of the American Psychological Association, 7</a:t>
            </a:r>
            <a:r>
              <a:rPr lang="en-US" altLang="en-US" baseline="30000" dirty="0">
                <a:latin typeface="Optima" panose="02000503060000020004" pitchFamily="2" charset="0"/>
              </a:rPr>
              <a:t>th</a:t>
            </a:r>
            <a:r>
              <a:rPr lang="en-US" altLang="en-US" dirty="0">
                <a:latin typeface="Optima" panose="02000503060000020004" pitchFamily="2" charset="0"/>
              </a:rPr>
              <a:t> ed.</a:t>
            </a:r>
            <a:br>
              <a:rPr lang="en-US" altLang="en-US" dirty="0">
                <a:latin typeface="Optima" panose="02000503060000020004" pitchFamily="2" charset="0"/>
              </a:rPr>
            </a:br>
            <a:endParaRPr lang="en-US" altLang="en-US" dirty="0">
              <a:latin typeface="Optima" panose="02000503060000020004" pitchFamily="2" charset="0"/>
            </a:endParaRPr>
          </a:p>
          <a:p>
            <a:r>
              <a:rPr lang="en-US" altLang="en-US" dirty="0">
                <a:latin typeface="Optima" panose="02000503060000020004" pitchFamily="2" charset="0"/>
              </a:rPr>
              <a:t>APA’</a:t>
            </a:r>
            <a:r>
              <a:rPr lang="en-US" altLang="ja-JP" dirty="0">
                <a:latin typeface="Optima" panose="02000503060000020004" pitchFamily="2" charset="0"/>
                <a:ea typeface="MS Mincho" panose="02020609040205080304" pitchFamily="49" charset="-128"/>
              </a:rPr>
              <a:t>s website: </a:t>
            </a:r>
            <a:r>
              <a:rPr lang="en-US" altLang="ja-JP" dirty="0">
                <a:latin typeface="Optima" panose="02000503060000020004" pitchFamily="2" charset="0"/>
                <a:ea typeface="MS Mincho" panose="02020609040205080304" pitchFamily="49" charset="-128"/>
                <a:hlinkClick r:id="rId4"/>
              </a:rPr>
              <a:t>http://www.apastyle.org</a:t>
            </a:r>
            <a:r>
              <a:rPr lang="en-US" altLang="ja-JP" dirty="0">
                <a:latin typeface="Optima" panose="02000503060000020004" pitchFamily="2" charset="0"/>
                <a:ea typeface="MS Mincho" panose="02020609040205080304" pitchFamily="49" charset="-128"/>
              </a:rPr>
              <a:t> </a:t>
            </a:r>
            <a:endParaRPr lang="en-US" altLang="ja-JP" dirty="0" smtClean="0">
              <a:latin typeface="Optima" panose="02000503060000020004" pitchFamily="2" charset="0"/>
              <a:ea typeface="MS Mincho" panose="02020609040205080304" pitchFamily="49" charset="-128"/>
            </a:endParaRPr>
          </a:p>
          <a:p>
            <a:r>
              <a:rPr lang="en-US" altLang="en-US" dirty="0" smtClean="0">
                <a:latin typeface="Optima" panose="02000503060000020004" pitchFamily="2" charset="0"/>
                <a:hlinkClick r:id="rId5"/>
              </a:rPr>
              <a:t> https</a:t>
            </a:r>
            <a:r>
              <a:rPr lang="en-US" altLang="en-US" dirty="0">
                <a:latin typeface="Optima" panose="02000503060000020004" pitchFamily="2" charset="0"/>
                <a:hlinkClick r:id="rId5"/>
              </a:rPr>
              <a:t>://www.scribbr.com/apa-style</a:t>
            </a:r>
            <a:r>
              <a:rPr lang="en-US" altLang="en-US" dirty="0" smtClean="0">
                <a:latin typeface="Optima" panose="02000503060000020004" pitchFamily="2" charset="0"/>
                <a:hlinkClick r:id="rId5"/>
              </a:rPr>
              <a:t>/</a:t>
            </a:r>
            <a:endParaRPr lang="en-US" altLang="en-US" dirty="0" smtClean="0">
              <a:latin typeface="Optima" panose="02000503060000020004" pitchFamily="2" charset="0"/>
            </a:endParaRPr>
          </a:p>
          <a:p>
            <a:r>
              <a:rPr lang="en-US" altLang="en-US" dirty="0" smtClean="0">
                <a:latin typeface="Optima" panose="02000503060000020004" pitchFamily="2" charset="0"/>
                <a:hlinkClick r:id="rId6"/>
              </a:rPr>
              <a:t>APA Style formatting by </a:t>
            </a:r>
            <a:r>
              <a:rPr lang="en-US" altLang="en-US" dirty="0" err="1" smtClean="0">
                <a:latin typeface="Optima" panose="02000503060000020004" pitchFamily="2" charset="0"/>
                <a:hlinkClick r:id="rId6"/>
              </a:rPr>
              <a:t>Scribbr</a:t>
            </a:r>
            <a:endParaRPr lang="en-US" dirty="0" smtClean="0"/>
          </a:p>
          <a:p>
            <a:pPr marL="0" indent="0">
              <a:buNone/>
            </a:pPr>
            <a:endParaRPr lang="en-US" dirty="0"/>
          </a:p>
        </p:txBody>
      </p:sp>
    </p:spTree>
    <p:extLst>
      <p:ext uri="{BB962C8B-B14F-4D97-AF65-F5344CB8AC3E}">
        <p14:creationId xmlns:p14="http://schemas.microsoft.com/office/powerpoint/2010/main" val="916785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Citation </a:t>
            </a:r>
            <a:endParaRPr lang="en-US" dirty="0"/>
          </a:p>
        </p:txBody>
      </p:sp>
      <p:sp>
        <p:nvSpPr>
          <p:cNvPr id="3" name="Content Placeholder 2"/>
          <p:cNvSpPr>
            <a:spLocks noGrp="1"/>
          </p:cNvSpPr>
          <p:nvPr>
            <p:ph idx="1"/>
          </p:nvPr>
        </p:nvSpPr>
        <p:spPr/>
        <p:txBody>
          <a:bodyPr/>
          <a:lstStyle/>
          <a:p>
            <a:r>
              <a:rPr lang="en-US" dirty="0">
                <a:effectLst/>
              </a:rPr>
              <a:t>Kurka, J. L. (2020). </a:t>
            </a:r>
            <a:r>
              <a:rPr lang="en-US" i="1" dirty="0" err="1">
                <a:effectLst/>
              </a:rPr>
              <a:t>Apa</a:t>
            </a:r>
            <a:r>
              <a:rPr lang="en-US" i="1" dirty="0">
                <a:effectLst/>
              </a:rPr>
              <a:t> </a:t>
            </a:r>
            <a:r>
              <a:rPr lang="en-US" i="1" dirty="0" err="1">
                <a:effectLst/>
              </a:rPr>
              <a:t>Powerpoint</a:t>
            </a:r>
            <a:r>
              <a:rPr lang="en-US" i="1" dirty="0">
                <a:effectLst/>
              </a:rPr>
              <a:t> Slide presentation // </a:t>
            </a:r>
            <a:r>
              <a:rPr lang="en-US" i="1" dirty="0" err="1">
                <a:effectLst/>
              </a:rPr>
              <a:t>purdue</a:t>
            </a:r>
            <a:r>
              <a:rPr lang="en-US" i="1" dirty="0">
                <a:effectLst/>
              </a:rPr>
              <a:t> writing lab</a:t>
            </a:r>
            <a:r>
              <a:rPr lang="en-US" dirty="0">
                <a:effectLst/>
              </a:rPr>
              <a:t>. Purdue Writing Lab. Retrieved October 11, 2022, from </a:t>
            </a:r>
            <a:r>
              <a:rPr lang="en-US" dirty="0">
                <a:effectLst/>
                <a:hlinkClick r:id="rId3"/>
              </a:rPr>
              <a:t>https://</a:t>
            </a:r>
            <a:r>
              <a:rPr lang="en-US" dirty="0" smtClean="0">
                <a:effectLst/>
                <a:hlinkClick r:id="rId3"/>
              </a:rPr>
              <a:t>owl.purdue.edu/owl/research_and_citation/apa_style/apa_formatting_and_style_guide/apa_powerpoint_slide_presentation.html</a:t>
            </a:r>
            <a:endParaRPr lang="en-US" dirty="0" smtClean="0">
              <a:effectLst/>
            </a:endParaRPr>
          </a:p>
          <a:p>
            <a:pPr marL="0" indent="0">
              <a:buNone/>
            </a:pPr>
            <a:r>
              <a:rPr lang="en-US" dirty="0" smtClean="0">
                <a:effectLst/>
              </a:rPr>
              <a:t> </a:t>
            </a:r>
            <a:endParaRPr lang="en-US" dirty="0">
              <a:effectLst/>
            </a:endParaRPr>
          </a:p>
          <a:p>
            <a:endParaRPr lang="en-US" dirty="0"/>
          </a:p>
        </p:txBody>
      </p:sp>
    </p:spTree>
    <p:extLst>
      <p:ext uri="{BB962C8B-B14F-4D97-AF65-F5344CB8AC3E}">
        <p14:creationId xmlns:p14="http://schemas.microsoft.com/office/powerpoint/2010/main" val="2240583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attention</a:t>
            </a:r>
            <a:endParaRPr lang="en-US" dirty="0"/>
          </a:p>
        </p:txBody>
      </p:sp>
      <p:sp>
        <p:nvSpPr>
          <p:cNvPr id="3" name="Content Placeholder 2"/>
          <p:cNvSpPr>
            <a:spLocks noGrp="1"/>
          </p:cNvSpPr>
          <p:nvPr>
            <p:ph idx="1"/>
          </p:nvPr>
        </p:nvSpPr>
        <p:spPr/>
        <p:txBody>
          <a:bodyPr/>
          <a:lstStyle/>
          <a:p>
            <a:r>
              <a:rPr lang="en-US" dirty="0" smtClean="0"/>
              <a:t>Questions </a:t>
            </a:r>
          </a:p>
          <a:p>
            <a:pPr lvl="1"/>
            <a:r>
              <a:rPr lang="en-US" dirty="0" smtClean="0"/>
              <a:t>Ask your teacher</a:t>
            </a:r>
          </a:p>
          <a:p>
            <a:pPr lvl="1"/>
            <a:r>
              <a:rPr lang="en-US" dirty="0" smtClean="0"/>
              <a:t>Email Ms. Gann </a:t>
            </a:r>
            <a:r>
              <a:rPr lang="en-US" dirty="0" smtClean="0">
                <a:hlinkClick r:id="rId2"/>
              </a:rPr>
              <a:t>jgann@kpbsd.k12.ak.us</a:t>
            </a:r>
            <a:endParaRPr lang="en-US" dirty="0" smtClean="0"/>
          </a:p>
          <a:p>
            <a:pPr lvl="1"/>
            <a:r>
              <a:rPr lang="en-US" dirty="0" smtClean="0"/>
              <a:t>Consult references </a:t>
            </a:r>
            <a:endParaRPr lang="en-US" dirty="0"/>
          </a:p>
        </p:txBody>
      </p:sp>
    </p:spTree>
    <p:extLst>
      <p:ext uri="{BB962C8B-B14F-4D97-AF65-F5344CB8AC3E}">
        <p14:creationId xmlns:p14="http://schemas.microsoft.com/office/powerpoint/2010/main" val="226805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a:t>
            </a:r>
            <a:endParaRPr lang="en-US" dirty="0"/>
          </a:p>
        </p:txBody>
      </p:sp>
      <p:sp>
        <p:nvSpPr>
          <p:cNvPr id="3" name="Content Placeholder 2"/>
          <p:cNvSpPr>
            <a:spLocks noGrp="1"/>
          </p:cNvSpPr>
          <p:nvPr>
            <p:ph idx="1"/>
          </p:nvPr>
        </p:nvSpPr>
        <p:spPr>
          <a:xfrm>
            <a:off x="1141413" y="2229853"/>
            <a:ext cx="9905998" cy="3561347"/>
          </a:xfrm>
        </p:spPr>
        <p:txBody>
          <a:bodyPr/>
          <a:lstStyle/>
          <a:p>
            <a:pPr marL="0" indent="0">
              <a:buNone/>
            </a:pPr>
            <a:r>
              <a:rPr lang="en-US" dirty="0"/>
              <a:t>Use and active Voice when stressing the actions of the research </a:t>
            </a:r>
            <a:endParaRPr lang="en-US" dirty="0" smtClean="0"/>
          </a:p>
          <a:p>
            <a:pPr marL="0" indent="0">
              <a:buNone/>
            </a:pPr>
            <a:r>
              <a:rPr lang="en-US" dirty="0" smtClean="0"/>
              <a:t>“We asked participants questions.”</a:t>
            </a:r>
          </a:p>
          <a:p>
            <a:pPr marL="0" indent="0">
              <a:buNone/>
            </a:pPr>
            <a:r>
              <a:rPr lang="en-US" dirty="0" smtClean="0"/>
              <a:t>Passive Voice when stressing the recipient or object of the Action</a:t>
            </a:r>
            <a:endParaRPr lang="en-US" dirty="0"/>
          </a:p>
          <a:p>
            <a:pPr marL="0" indent="0">
              <a:buNone/>
            </a:pPr>
            <a:endParaRPr lang="en-US" dirty="0"/>
          </a:p>
        </p:txBody>
      </p:sp>
    </p:spTree>
    <p:extLst>
      <p:ext uri="{BB962C8B-B14F-4D97-AF65-F5344CB8AC3E}">
        <p14:creationId xmlns:p14="http://schemas.microsoft.com/office/powerpoint/2010/main" val="4243937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View</a:t>
            </a:r>
            <a:endParaRPr lang="en-US" dirty="0"/>
          </a:p>
        </p:txBody>
      </p:sp>
      <p:sp>
        <p:nvSpPr>
          <p:cNvPr id="3" name="Content Placeholder 2"/>
          <p:cNvSpPr>
            <a:spLocks noGrp="1"/>
          </p:cNvSpPr>
          <p:nvPr>
            <p:ph idx="1"/>
          </p:nvPr>
        </p:nvSpPr>
        <p:spPr/>
        <p:txBody>
          <a:bodyPr/>
          <a:lstStyle/>
          <a:p>
            <a:pPr marL="0" indent="0">
              <a:buNone/>
            </a:pPr>
            <a:r>
              <a:rPr lang="en-US" dirty="0" smtClean="0"/>
              <a:t>Should use first-person pronouns rather than Third-person</a:t>
            </a:r>
          </a:p>
          <a:p>
            <a:pPr marL="0" indent="0">
              <a:buNone/>
            </a:pPr>
            <a:endParaRPr lang="en-US" dirty="0" smtClean="0"/>
          </a:p>
          <a:p>
            <a:r>
              <a:rPr lang="en-US" dirty="0" smtClean="0"/>
              <a:t>Use  “We conducted an experiment…”</a:t>
            </a:r>
          </a:p>
          <a:p>
            <a:r>
              <a:rPr lang="en-US" dirty="0" smtClean="0"/>
              <a:t>Rather than  “The authors conducted an experiment…”</a:t>
            </a:r>
            <a:endParaRPr lang="en-US" dirty="0"/>
          </a:p>
        </p:txBody>
      </p:sp>
    </p:spTree>
    <p:extLst>
      <p:ext uri="{BB962C8B-B14F-4D97-AF65-F5344CB8AC3E}">
        <p14:creationId xmlns:p14="http://schemas.microsoft.com/office/powerpoint/2010/main" val="1745427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t>
            </a:r>
            <a:endParaRPr lang="en-US" dirty="0"/>
          </a:p>
        </p:txBody>
      </p:sp>
      <p:sp>
        <p:nvSpPr>
          <p:cNvPr id="3" name="Content Placeholder 2"/>
          <p:cNvSpPr>
            <a:spLocks noGrp="1"/>
          </p:cNvSpPr>
          <p:nvPr>
            <p:ph idx="1"/>
          </p:nvPr>
        </p:nvSpPr>
        <p:spPr/>
        <p:txBody>
          <a:bodyPr/>
          <a:lstStyle/>
          <a:p>
            <a:pPr marL="0" indent="0">
              <a:buNone/>
            </a:pPr>
            <a:r>
              <a:rPr lang="en-US" dirty="0" smtClean="0"/>
              <a:t>The Language in an </a:t>
            </a:r>
            <a:r>
              <a:rPr lang="en-US" dirty="0" err="1" smtClean="0"/>
              <a:t>apa</a:t>
            </a:r>
            <a:r>
              <a:rPr lang="en-US" dirty="0" smtClean="0"/>
              <a:t> paper should be:</a:t>
            </a:r>
          </a:p>
          <a:p>
            <a:pPr marL="0" indent="0">
              <a:buNone/>
            </a:pPr>
            <a:endParaRPr lang="en-US" dirty="0" smtClean="0"/>
          </a:p>
          <a:p>
            <a:r>
              <a:rPr lang="en-US" dirty="0" smtClean="0"/>
              <a:t>Clear:  be specific in descriptions and explanations</a:t>
            </a:r>
          </a:p>
          <a:p>
            <a:r>
              <a:rPr lang="en-US" dirty="0" smtClean="0"/>
              <a:t>Concise: condense it when you can</a:t>
            </a:r>
          </a:p>
          <a:p>
            <a:r>
              <a:rPr lang="en-US" dirty="0" smtClean="0"/>
              <a:t>Use plain descriptive adjectives minimize Figurative language</a:t>
            </a:r>
            <a:endParaRPr lang="en-US" dirty="0"/>
          </a:p>
        </p:txBody>
      </p:sp>
    </p:spTree>
    <p:extLst>
      <p:ext uri="{BB962C8B-B14F-4D97-AF65-F5344CB8AC3E}">
        <p14:creationId xmlns:p14="http://schemas.microsoft.com/office/powerpoint/2010/main" val="655925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408670"/>
          </a:xfrm>
        </p:spPr>
        <p:txBody>
          <a:bodyPr/>
          <a:lstStyle/>
          <a:p>
            <a:r>
              <a:rPr lang="en-US" dirty="0" smtClean="0"/>
              <a:t>Literature Review</a:t>
            </a:r>
            <a:endParaRPr lang="en-US" dirty="0"/>
          </a:p>
        </p:txBody>
      </p:sp>
      <p:sp>
        <p:nvSpPr>
          <p:cNvPr id="3" name="Content Placeholder 2"/>
          <p:cNvSpPr>
            <a:spLocks noGrp="1"/>
          </p:cNvSpPr>
          <p:nvPr>
            <p:ph idx="1"/>
          </p:nvPr>
        </p:nvSpPr>
        <p:spPr/>
        <p:txBody>
          <a:bodyPr>
            <a:normAutofit fontScale="85000" lnSpcReduction="20000"/>
          </a:bodyPr>
          <a:lstStyle/>
          <a:p>
            <a:pPr lvl="1">
              <a:buFont typeface="Arial" panose="020B0604020202020204" pitchFamily="34" charset="0"/>
              <a:buChar char="•"/>
            </a:pPr>
            <a:r>
              <a:rPr lang="en-US" altLang="en-US" sz="2400" dirty="0">
                <a:latin typeface="Optima" panose="02000503060000020004" pitchFamily="2" charset="0"/>
              </a:rPr>
              <a:t> Summarizes scientific literature on a particular research topic</a:t>
            </a:r>
            <a:br>
              <a:rPr lang="en-US" altLang="en-US" sz="2400" dirty="0">
                <a:latin typeface="Optima" panose="02000503060000020004" pitchFamily="2" charset="0"/>
              </a:rPr>
            </a:br>
            <a:endParaRPr lang="en-US" altLang="en-US" sz="2400" dirty="0">
              <a:latin typeface="Optima" panose="02000503060000020004" pitchFamily="2" charset="0"/>
            </a:endParaRPr>
          </a:p>
          <a:p>
            <a:pPr lvl="1">
              <a:buFont typeface="Arial" panose="020B0604020202020204" pitchFamily="34" charset="0"/>
              <a:buChar char="•"/>
            </a:pPr>
            <a:r>
              <a:rPr lang="en-US" altLang="en-US" sz="2400" dirty="0">
                <a:latin typeface="Optima" panose="02000503060000020004" pitchFamily="2" charset="0"/>
              </a:rPr>
              <a:t> While the APA Publication Manual does not require a specific order for a literature review, a good literature review typically contains the following components:</a:t>
            </a:r>
          </a:p>
          <a:p>
            <a:pPr lvl="2">
              <a:buFont typeface="Arial" panose="020B0604020202020204" pitchFamily="34" charset="0"/>
              <a:buChar char="•"/>
            </a:pPr>
            <a:r>
              <a:rPr lang="en-US" altLang="en-US" sz="2400" dirty="0">
                <a:latin typeface="Optima" panose="02000503060000020004" pitchFamily="2" charset="0"/>
              </a:rPr>
              <a:t> Introduction </a:t>
            </a:r>
          </a:p>
          <a:p>
            <a:pPr lvl="2">
              <a:buFont typeface="Arial" panose="020B0604020202020204" pitchFamily="34" charset="0"/>
              <a:buChar char="•"/>
            </a:pPr>
            <a:r>
              <a:rPr lang="en-US" altLang="en-US" sz="2400" dirty="0">
                <a:latin typeface="Optima" panose="02000503060000020004" pitchFamily="2" charset="0"/>
              </a:rPr>
              <a:t> Thesis statement</a:t>
            </a:r>
          </a:p>
          <a:p>
            <a:pPr lvl="2">
              <a:buFont typeface="Arial" panose="020B0604020202020204" pitchFamily="34" charset="0"/>
              <a:buChar char="•"/>
            </a:pPr>
            <a:r>
              <a:rPr lang="en-US" altLang="en-US" sz="2400" dirty="0">
                <a:latin typeface="Optima" panose="02000503060000020004" pitchFamily="2" charset="0"/>
              </a:rPr>
              <a:t> Summary and synthesis of sources</a:t>
            </a:r>
          </a:p>
          <a:p>
            <a:pPr lvl="2">
              <a:buFont typeface="Arial" panose="020B0604020202020204" pitchFamily="34" charset="0"/>
              <a:buChar char="•"/>
            </a:pPr>
            <a:r>
              <a:rPr lang="en-US" altLang="en-US" sz="2400" dirty="0">
                <a:latin typeface="Optima" panose="02000503060000020004" pitchFamily="2" charset="0"/>
              </a:rPr>
              <a:t> List of References</a:t>
            </a:r>
          </a:p>
          <a:p>
            <a:endParaRPr lang="en-US" dirty="0"/>
          </a:p>
        </p:txBody>
      </p:sp>
    </p:spTree>
    <p:extLst>
      <p:ext uri="{BB962C8B-B14F-4D97-AF65-F5344CB8AC3E}">
        <p14:creationId xmlns:p14="http://schemas.microsoft.com/office/powerpoint/2010/main" val="995649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Format</a:t>
            </a:r>
            <a:endParaRPr lang="en-US" dirty="0"/>
          </a:p>
        </p:txBody>
      </p:sp>
      <p:sp>
        <p:nvSpPr>
          <p:cNvPr id="3" name="Content Placeholder 2"/>
          <p:cNvSpPr>
            <a:spLocks noGrp="1"/>
          </p:cNvSpPr>
          <p:nvPr>
            <p:ph idx="1"/>
          </p:nvPr>
        </p:nvSpPr>
        <p:spPr/>
        <p:txBody>
          <a:bodyPr/>
          <a:lstStyle/>
          <a:p>
            <a:pPr marL="0" indent="0">
              <a:buNone/>
            </a:pPr>
            <a:r>
              <a:rPr lang="en-US" dirty="0" smtClean="0"/>
              <a:t>Every page of your essay should </a:t>
            </a:r>
            <a:r>
              <a:rPr lang="en-US" dirty="0" smtClean="0"/>
              <a:t>include:</a:t>
            </a:r>
            <a:endParaRPr lang="en-US" dirty="0" smtClean="0"/>
          </a:p>
          <a:p>
            <a:r>
              <a:rPr lang="en-US" dirty="0" smtClean="0"/>
              <a:t>Page number in upper right hand </a:t>
            </a:r>
            <a:r>
              <a:rPr lang="en-US" dirty="0" smtClean="0"/>
              <a:t>corner</a:t>
            </a:r>
          </a:p>
          <a:p>
            <a:r>
              <a:rPr lang="en-US" dirty="0" smtClean="0"/>
              <a:t>Double Space</a:t>
            </a:r>
          </a:p>
          <a:p>
            <a:r>
              <a:rPr lang="en-US" dirty="0" smtClean="0"/>
              <a:t>Sans serif fonts or Serif fonts (</a:t>
            </a:r>
            <a:r>
              <a:rPr lang="fr-FR" dirty="0">
                <a:effectLst/>
              </a:rPr>
              <a:t>11-point Calibri, 11-point Arial, and 10-point Lucida Sans </a:t>
            </a:r>
            <a:r>
              <a:rPr lang="fr-FR" dirty="0" smtClean="0">
                <a:effectLst/>
              </a:rPr>
              <a:t>Unicode, </a:t>
            </a:r>
            <a:r>
              <a:rPr lang="en-US" dirty="0">
                <a:effectLst/>
              </a:rPr>
              <a:t>serif fonts such as 12-point Times New Roman, 11-point Georgia, 10-point Computer Modern</a:t>
            </a:r>
            <a:r>
              <a:rPr lang="en-US" dirty="0" smtClean="0">
                <a:effectLst/>
              </a:rPr>
              <a:t>.</a:t>
            </a:r>
          </a:p>
          <a:p>
            <a:r>
              <a:rPr lang="en-US" dirty="0" smtClean="0">
                <a:effectLst/>
              </a:rPr>
              <a:t>Your teacher may also require a specific font</a:t>
            </a:r>
            <a:endParaRPr lang="en-US" dirty="0"/>
          </a:p>
        </p:txBody>
      </p:sp>
    </p:spTree>
    <p:extLst>
      <p:ext uri="{BB962C8B-B14F-4D97-AF65-F5344CB8AC3E}">
        <p14:creationId xmlns:p14="http://schemas.microsoft.com/office/powerpoint/2010/main" val="531060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76464"/>
            <a:ext cx="9905998" cy="1892970"/>
          </a:xfrm>
        </p:spPr>
        <p:txBody>
          <a:bodyPr/>
          <a:lstStyle/>
          <a:p>
            <a:r>
              <a:rPr lang="en-US" dirty="0" smtClean="0"/>
              <a:t>Format of your Paper</a:t>
            </a:r>
            <a:endParaRPr lang="en-US" dirty="0"/>
          </a:p>
        </p:txBody>
      </p:sp>
      <p:sp>
        <p:nvSpPr>
          <p:cNvPr id="3" name="Content Placeholder 2"/>
          <p:cNvSpPr>
            <a:spLocks noGrp="1"/>
          </p:cNvSpPr>
          <p:nvPr>
            <p:ph idx="1"/>
          </p:nvPr>
        </p:nvSpPr>
        <p:spPr>
          <a:xfrm>
            <a:off x="1141413" y="1732547"/>
            <a:ext cx="9905998" cy="4058654"/>
          </a:xfrm>
        </p:spPr>
        <p:txBody>
          <a:bodyPr/>
          <a:lstStyle/>
          <a:p>
            <a:r>
              <a:rPr lang="en-US" sz="2800" dirty="0" smtClean="0"/>
              <a:t>Includes 3 major section</a:t>
            </a:r>
          </a:p>
          <a:p>
            <a:endParaRPr lang="en-US" dirty="0"/>
          </a:p>
          <a:p>
            <a:endParaRPr lang="en-US" dirty="0" smtClean="0"/>
          </a:p>
          <a:p>
            <a:endParaRPr lang="en-US" dirty="0"/>
          </a:p>
          <a:p>
            <a:endParaRPr lang="en-US" dirty="0" smtClean="0"/>
          </a:p>
          <a:p>
            <a:endParaRPr lang="en-US" dirty="0"/>
          </a:p>
          <a:p>
            <a:endParaRPr lang="en-US" dirty="0"/>
          </a:p>
        </p:txBody>
      </p:sp>
      <p:sp>
        <p:nvSpPr>
          <p:cNvPr id="4" name="Rectangle 3">
            <a:extLst>
              <a:ext uri="{FF2B5EF4-FFF2-40B4-BE49-F238E27FC236}">
                <a16:creationId xmlns:a16="http://schemas.microsoft.com/office/drawing/2014/main" id="{0F560401-FBBB-EA40-91AD-AF5EB06CD5C5}"/>
              </a:ext>
            </a:extLst>
          </p:cNvPr>
          <p:cNvSpPr>
            <a:spLocks noChangeArrowheads="1"/>
          </p:cNvSpPr>
          <p:nvPr/>
        </p:nvSpPr>
        <p:spPr bwMode="auto">
          <a:xfrm>
            <a:off x="4542338" y="3368843"/>
            <a:ext cx="1984375" cy="2816225"/>
          </a:xfrm>
          <a:prstGeom prst="rect">
            <a:avLst/>
          </a:prstGeom>
          <a:solidFill>
            <a:schemeClr val="bg1"/>
          </a:soli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Title </a:t>
            </a:r>
            <a:r>
              <a:rPr lang="en-US" b="1" dirty="0" smtClean="0">
                <a:latin typeface="Arial" pitchFamily="-108" charset="0"/>
                <a:ea typeface="ＭＳ Ｐゴシック" pitchFamily="-108" charset="-128"/>
                <a:cs typeface="ＭＳ Ｐゴシック" pitchFamily="-108" charset="-128"/>
              </a:rPr>
              <a:t>page</a:t>
            </a:r>
            <a:endParaRPr lang="en-US" b="1" dirty="0">
              <a:latin typeface="Arial" pitchFamily="-108" charset="0"/>
              <a:ea typeface="ＭＳ Ｐゴシック" pitchFamily="-108" charset="-128"/>
              <a:cs typeface="ＭＳ Ｐゴシック" pitchFamily="-108" charset="-128"/>
            </a:endParaRPr>
          </a:p>
        </p:txBody>
      </p:sp>
      <p:sp>
        <p:nvSpPr>
          <p:cNvPr id="5" name="Rectangle 4">
            <a:extLst>
              <a:ext uri="{FF2B5EF4-FFF2-40B4-BE49-F238E27FC236}">
                <a16:creationId xmlns:a16="http://schemas.microsoft.com/office/drawing/2014/main" id="{0F560401-FBBB-EA40-91AD-AF5EB06CD5C5}"/>
              </a:ext>
            </a:extLst>
          </p:cNvPr>
          <p:cNvSpPr>
            <a:spLocks noChangeArrowheads="1"/>
          </p:cNvSpPr>
          <p:nvPr/>
        </p:nvSpPr>
        <p:spPr bwMode="auto">
          <a:xfrm>
            <a:off x="6802687" y="2686218"/>
            <a:ext cx="1984375" cy="2816225"/>
          </a:xfrm>
          <a:prstGeom prst="rect">
            <a:avLst/>
          </a:prstGeom>
          <a:solidFill>
            <a:schemeClr val="bg1"/>
          </a:soli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r>
              <a:rPr lang="en-US" b="1" dirty="0" smtClean="0">
                <a:latin typeface="Arial" pitchFamily="-108" charset="0"/>
                <a:ea typeface="ＭＳ Ｐゴシック" pitchFamily="-108" charset="-128"/>
                <a:cs typeface="ＭＳ Ｐゴシック" pitchFamily="-108" charset="-128"/>
              </a:rPr>
              <a:t>Main Body</a:t>
            </a:r>
            <a:endParaRPr lang="en-US" b="1" dirty="0">
              <a:latin typeface="Arial" pitchFamily="-108" charset="0"/>
              <a:ea typeface="ＭＳ Ｐゴシック" pitchFamily="-108" charset="-128"/>
              <a:cs typeface="ＭＳ Ｐゴシック" pitchFamily="-108" charset="-128"/>
            </a:endParaRPr>
          </a:p>
        </p:txBody>
      </p:sp>
      <p:sp>
        <p:nvSpPr>
          <p:cNvPr id="6" name="Rectangle 5">
            <a:extLst>
              <a:ext uri="{FF2B5EF4-FFF2-40B4-BE49-F238E27FC236}">
                <a16:creationId xmlns:a16="http://schemas.microsoft.com/office/drawing/2014/main" id="{0F560401-FBBB-EA40-91AD-AF5EB06CD5C5}"/>
              </a:ext>
            </a:extLst>
          </p:cNvPr>
          <p:cNvSpPr>
            <a:spLocks noChangeArrowheads="1"/>
          </p:cNvSpPr>
          <p:nvPr/>
        </p:nvSpPr>
        <p:spPr bwMode="auto">
          <a:xfrm>
            <a:off x="9040769" y="1632702"/>
            <a:ext cx="1984375" cy="2816225"/>
          </a:xfrm>
          <a:prstGeom prst="rect">
            <a:avLst/>
          </a:prstGeom>
          <a:solidFill>
            <a:schemeClr val="bg1"/>
          </a:soli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smtClean="0">
                <a:latin typeface="Arial" pitchFamily="-108" charset="0"/>
                <a:ea typeface="ＭＳ Ｐゴシック" pitchFamily="-108" charset="-128"/>
                <a:cs typeface="ＭＳ Ｐゴシック" pitchFamily="-108" charset="-128"/>
              </a:rPr>
              <a:t>References</a:t>
            </a:r>
            <a:endParaRPr lang="en-US" b="1" dirty="0">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744078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40632"/>
            <a:ext cx="9905998" cy="1411705"/>
          </a:xfrm>
        </p:spPr>
        <p:txBody>
          <a:bodyPr/>
          <a:lstStyle/>
          <a:p>
            <a:r>
              <a:rPr lang="en-US" dirty="0" smtClean="0"/>
              <a:t>Title Page</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8" name="Rounded Rectangular Callout 7"/>
          <p:cNvSpPr/>
          <p:nvPr/>
        </p:nvSpPr>
        <p:spPr bwMode="auto">
          <a:xfrm>
            <a:off x="507910" y="1638300"/>
            <a:ext cx="3581400" cy="2057400"/>
          </a:xfrm>
          <a:prstGeom prst="wedgeRoundRectCallout">
            <a:avLst>
              <a:gd name="adj1" fmla="val 107358"/>
              <a:gd name="adj2" fmla="val -70256"/>
              <a:gd name="adj3" fmla="val 16667"/>
            </a:avLst>
          </a:prstGeom>
          <a:solidFill>
            <a:schemeClr val="tx1"/>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fontAlgn="auto">
              <a:spcBef>
                <a:spcPts val="0"/>
              </a:spcBef>
              <a:spcAft>
                <a:spcPts val="0"/>
              </a:spcAft>
              <a:defRPr/>
            </a:pPr>
            <a:r>
              <a:rPr lang="en-US" sz="2400" dirty="0">
                <a:solidFill>
                  <a:schemeClr val="bg1"/>
                </a:solidFill>
                <a:latin typeface="Optima"/>
                <a:ea typeface="ＭＳ Ｐゴシック" pitchFamily="-108" charset="-128"/>
                <a:cs typeface="Arial" panose="020B0604020202020204" pitchFamily="34" charset="0"/>
              </a:rPr>
              <a:t>Page header:</a:t>
            </a:r>
          </a:p>
          <a:p>
            <a:pPr algn="ctr" fontAlgn="auto">
              <a:spcBef>
                <a:spcPts val="0"/>
              </a:spcBef>
              <a:spcAft>
                <a:spcPts val="0"/>
              </a:spcAft>
              <a:defRPr/>
            </a:pPr>
            <a:r>
              <a:rPr lang="en-US" sz="2400" dirty="0">
                <a:solidFill>
                  <a:schemeClr val="bg1"/>
                </a:solidFill>
                <a:latin typeface="Optima"/>
                <a:ea typeface="ＭＳ Ｐゴシック" pitchFamily="-108" charset="-128"/>
                <a:cs typeface="Arial" panose="020B0604020202020204" pitchFamily="34" charset="0"/>
              </a:rPr>
              <a:t>(use Insert Page Header)</a:t>
            </a:r>
          </a:p>
          <a:p>
            <a:pPr algn="ctr" fontAlgn="auto">
              <a:spcBef>
                <a:spcPts val="0"/>
              </a:spcBef>
              <a:spcAft>
                <a:spcPts val="0"/>
              </a:spcAft>
              <a:defRPr/>
            </a:pPr>
            <a:r>
              <a:rPr lang="en-US" sz="2400" dirty="0" smtClean="0">
                <a:solidFill>
                  <a:schemeClr val="bg1"/>
                </a:solidFill>
                <a:latin typeface="Optima"/>
                <a:ea typeface="ＭＳ Ｐゴシック" pitchFamily="-108" charset="-128"/>
                <a:cs typeface="Arial" panose="020B0604020202020204" pitchFamily="34" charset="0"/>
              </a:rPr>
              <a:t>page </a:t>
            </a:r>
            <a:r>
              <a:rPr lang="en-US" sz="2400" dirty="0">
                <a:solidFill>
                  <a:schemeClr val="bg1"/>
                </a:solidFill>
                <a:latin typeface="Optima"/>
                <a:ea typeface="ＭＳ Ｐゴシック" pitchFamily="-108" charset="-128"/>
                <a:cs typeface="Arial" panose="020B0604020202020204" pitchFamily="34" charset="0"/>
              </a:rPr>
              <a:t>number flush </a:t>
            </a:r>
            <a:r>
              <a:rPr lang="en-US" sz="2400" dirty="0" smtClean="0">
                <a:solidFill>
                  <a:schemeClr val="bg1"/>
                </a:solidFill>
                <a:latin typeface="Optima"/>
                <a:ea typeface="ＭＳ Ｐゴシック" pitchFamily="-108" charset="-128"/>
                <a:cs typeface="Arial" panose="020B0604020202020204" pitchFamily="34" charset="0"/>
              </a:rPr>
              <a:t>right.</a:t>
            </a:r>
            <a:endParaRPr lang="en-US" sz="2400" dirty="0">
              <a:solidFill>
                <a:schemeClr val="bg1"/>
              </a:solidFill>
              <a:latin typeface="Optima"/>
              <a:ea typeface="ＭＳ Ｐゴシック" pitchFamily="-108" charset="-128"/>
              <a:cs typeface="Arial" panose="020B0604020202020204" pitchFamily="34" charset="0"/>
            </a:endParaRPr>
          </a:p>
        </p:txBody>
      </p:sp>
      <p:sp>
        <p:nvSpPr>
          <p:cNvPr id="12" name="Rounded Rectangular Callout 11"/>
          <p:cNvSpPr/>
          <p:nvPr/>
        </p:nvSpPr>
        <p:spPr bwMode="auto">
          <a:xfrm>
            <a:off x="667440" y="4060657"/>
            <a:ext cx="3657600" cy="2514600"/>
          </a:xfrm>
          <a:prstGeom prst="wedgeRoundRectCallout">
            <a:avLst>
              <a:gd name="adj1" fmla="val 106302"/>
              <a:gd name="adj2" fmla="val -63870"/>
              <a:gd name="adj3" fmla="val 16667"/>
            </a:avLst>
          </a:prstGeom>
          <a:solidFill>
            <a:schemeClr val="tx1"/>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smtClean="0">
                <a:solidFill>
                  <a:schemeClr val="bg1"/>
                </a:solidFill>
                <a:latin typeface="Optima"/>
                <a:cs typeface="ＭＳ Ｐゴシック" charset="0"/>
              </a:rPr>
              <a:t>Title:</a:t>
            </a:r>
          </a:p>
          <a:p>
            <a:pPr algn="ctr" fontAlgn="auto">
              <a:spcBef>
                <a:spcPts val="0"/>
              </a:spcBef>
              <a:spcAft>
                <a:spcPts val="0"/>
              </a:spcAft>
              <a:defRPr/>
            </a:pPr>
            <a:r>
              <a:rPr lang="en-US" b="0" dirty="0" smtClean="0">
                <a:solidFill>
                  <a:schemeClr val="bg1"/>
                </a:solidFill>
                <a:latin typeface="Optima"/>
                <a:cs typeface="ＭＳ Ｐゴシック" charset="0"/>
              </a:rPr>
              <a:t>(in the upper half of the page, centered)</a:t>
            </a:r>
          </a:p>
          <a:p>
            <a:pPr algn="ctr" fontAlgn="auto">
              <a:spcBef>
                <a:spcPts val="0"/>
              </a:spcBef>
              <a:spcAft>
                <a:spcPts val="0"/>
              </a:spcAft>
              <a:defRPr/>
            </a:pPr>
            <a:r>
              <a:rPr lang="en-US" b="0" dirty="0" smtClean="0">
                <a:solidFill>
                  <a:schemeClr val="bg1"/>
                </a:solidFill>
                <a:latin typeface="Optima"/>
                <a:cs typeface="ＭＳ Ｐゴシック" charset="0"/>
              </a:rPr>
              <a:t>name of </a:t>
            </a:r>
            <a:r>
              <a:rPr lang="en-US" b="0" dirty="0" smtClean="0">
                <a:solidFill>
                  <a:schemeClr val="bg1"/>
                </a:solidFill>
                <a:latin typeface="Optima"/>
                <a:cs typeface="ＭＳ Ｐゴシック" charset="0"/>
              </a:rPr>
              <a:t>Class, </a:t>
            </a:r>
            <a:r>
              <a:rPr lang="en-US" b="0" dirty="0" smtClean="0">
                <a:solidFill>
                  <a:schemeClr val="bg1"/>
                </a:solidFill>
                <a:latin typeface="Optima"/>
                <a:cs typeface="ＭＳ Ｐゴシック" charset="0"/>
              </a:rPr>
              <a:t>Class </a:t>
            </a:r>
            <a:r>
              <a:rPr lang="en-US" b="0" dirty="0" smtClean="0">
                <a:solidFill>
                  <a:schemeClr val="bg1"/>
                </a:solidFill>
                <a:latin typeface="Optima"/>
                <a:cs typeface="ＭＳ Ｐゴシック" charset="0"/>
              </a:rPr>
              <a:t>Period </a:t>
            </a:r>
            <a:r>
              <a:rPr lang="en-US" b="0" dirty="0" smtClean="0">
                <a:solidFill>
                  <a:schemeClr val="bg1"/>
                </a:solidFill>
                <a:latin typeface="Optima"/>
                <a:cs typeface="ＭＳ Ｐゴシック" charset="0"/>
              </a:rPr>
              <a:t>and the </a:t>
            </a:r>
            <a:r>
              <a:rPr lang="en-US" b="0" dirty="0" smtClean="0">
                <a:solidFill>
                  <a:schemeClr val="bg1"/>
                </a:solidFill>
                <a:latin typeface="Optima"/>
                <a:cs typeface="ＭＳ Ｐゴシック" charset="0"/>
              </a:rPr>
              <a:t>Date it is due</a:t>
            </a:r>
            <a:endParaRPr lang="en-US" b="0" dirty="0" smtClean="0">
              <a:solidFill>
                <a:schemeClr val="bg1"/>
              </a:solidFill>
              <a:latin typeface="Optima"/>
              <a:cs typeface="ＭＳ Ｐゴシック" charset="0"/>
            </a:endParaRPr>
          </a:p>
          <a:p>
            <a:pPr algn="ctr" fontAlgn="auto">
              <a:spcBef>
                <a:spcPts val="0"/>
              </a:spcBef>
              <a:spcAft>
                <a:spcPts val="0"/>
              </a:spcAft>
              <a:defRPr/>
            </a:pPr>
            <a:endParaRPr lang="en-US" b="0" dirty="0" smtClean="0">
              <a:latin typeface="Optima"/>
              <a:cs typeface="ＭＳ Ｐゴシック" charset="0"/>
            </a:endParaRPr>
          </a:p>
        </p:txBody>
      </p:sp>
      <p:sp>
        <p:nvSpPr>
          <p:cNvPr id="13" name="TextBox 12"/>
          <p:cNvSpPr txBox="1"/>
          <p:nvPr/>
        </p:nvSpPr>
        <p:spPr>
          <a:xfrm>
            <a:off x="6300409" y="591380"/>
            <a:ext cx="4874378" cy="5743073"/>
          </a:xfrm>
          <a:prstGeom prst="rect">
            <a:avLst/>
          </a:prstGeom>
          <a:solidFill>
            <a:schemeClr val="tx1"/>
          </a:solidFill>
        </p:spPr>
        <p:txBody>
          <a:bodyPr wrap="square" rtlCol="0">
            <a:spAutoFit/>
          </a:bodyPr>
          <a:lstStyle/>
          <a:p>
            <a:endParaRPr lang="en-US" dirty="0"/>
          </a:p>
        </p:txBody>
      </p:sp>
      <p:sp>
        <p:nvSpPr>
          <p:cNvPr id="14" name="TextBox 3"/>
          <p:cNvSpPr txBox="1">
            <a:spLocks noChangeArrowheads="1"/>
          </p:cNvSpPr>
          <p:nvPr/>
        </p:nvSpPr>
        <p:spPr bwMode="auto">
          <a:xfrm>
            <a:off x="7141208" y="1915182"/>
            <a:ext cx="3192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a:spcBef>
                <a:spcPct val="0"/>
              </a:spcBef>
              <a:buFontTx/>
              <a:buNone/>
            </a:pPr>
            <a:r>
              <a:rPr lang="en-US" altLang="en-US" sz="1200" b="1" dirty="0" smtClean="0">
                <a:solidFill>
                  <a:schemeClr val="bg1"/>
                </a:solidFill>
                <a:latin typeface="Times New Roman" panose="02020603050405020304" pitchFamily="18" charset="0"/>
                <a:cs typeface="Times New Roman" panose="02020603050405020304" pitchFamily="18" charset="0"/>
              </a:rPr>
              <a:t>My Famous Research Paper</a:t>
            </a:r>
          </a:p>
          <a:p>
            <a:pPr algn="ctr">
              <a:spcBef>
                <a:spcPct val="0"/>
              </a:spcBef>
              <a:buFontTx/>
              <a:buNone/>
            </a:pPr>
            <a:endParaRPr lang="en-US" altLang="en-US" sz="1200" dirty="0">
              <a:solidFill>
                <a:schemeClr val="bg1"/>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sz="1200" dirty="0">
              <a:solidFill>
                <a:schemeClr val="bg1"/>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1200" dirty="0" smtClean="0">
                <a:solidFill>
                  <a:schemeClr val="bg1"/>
                </a:solidFill>
                <a:latin typeface="Times New Roman" panose="02020603050405020304" pitchFamily="18" charset="0"/>
                <a:cs typeface="Times New Roman" panose="02020603050405020304" pitchFamily="18" charset="0"/>
              </a:rPr>
              <a:t>Jill Gann</a:t>
            </a:r>
            <a:endParaRPr lang="en-US" altLang="en-US" sz="1200" dirty="0">
              <a:solidFill>
                <a:schemeClr val="bg1"/>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1200" dirty="0" smtClean="0">
                <a:solidFill>
                  <a:schemeClr val="bg1"/>
                </a:solidFill>
                <a:latin typeface="Times New Roman" panose="02020603050405020304" pitchFamily="18" charset="0"/>
                <a:cs typeface="Times New Roman" panose="02020603050405020304" pitchFamily="18" charset="0"/>
              </a:rPr>
              <a:t>Class Name</a:t>
            </a:r>
          </a:p>
          <a:p>
            <a:pPr algn="ctr">
              <a:spcBef>
                <a:spcPct val="0"/>
              </a:spcBef>
              <a:buFontTx/>
              <a:buNone/>
            </a:pPr>
            <a:r>
              <a:rPr lang="en-US" altLang="en-US" sz="1200" dirty="0" smtClean="0">
                <a:solidFill>
                  <a:schemeClr val="bg1"/>
                </a:solidFill>
                <a:latin typeface="Times New Roman" panose="02020603050405020304" pitchFamily="18" charset="0"/>
                <a:cs typeface="Times New Roman" panose="02020603050405020304" pitchFamily="18" charset="0"/>
              </a:rPr>
              <a:t>Class Period </a:t>
            </a:r>
          </a:p>
          <a:p>
            <a:pPr algn="ctr">
              <a:spcBef>
                <a:spcPct val="0"/>
              </a:spcBef>
              <a:buFontTx/>
              <a:buNone/>
            </a:pPr>
            <a:r>
              <a:rPr lang="en-US" altLang="en-US" sz="1200" dirty="0" smtClean="0">
                <a:solidFill>
                  <a:schemeClr val="bg1"/>
                </a:solidFill>
                <a:latin typeface="Times New Roman" panose="02020603050405020304" pitchFamily="18" charset="0"/>
                <a:cs typeface="Times New Roman" panose="02020603050405020304" pitchFamily="18" charset="0"/>
              </a:rPr>
              <a:t>October 31, 2022</a:t>
            </a:r>
            <a:endParaRPr lang="en-US" altLang="en-US" sz="1200" dirty="0">
              <a:solidFill>
                <a:schemeClr val="bg1"/>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1200" dirty="0">
                <a:latin typeface="Times New Roman" panose="02020603050405020304" pitchFamily="18" charset="0"/>
                <a:cs typeface="Times New Roman" panose="02020603050405020304" pitchFamily="18" charset="0"/>
              </a:rPr>
              <a:t>May 19, </a:t>
            </a:r>
            <a:r>
              <a:rPr lang="en-US" altLang="en-US" sz="1200" dirty="0" smtClean="0">
                <a:latin typeface="Times New Roman" panose="02020603050405020304" pitchFamily="18" charset="0"/>
                <a:cs typeface="Times New Roman" panose="02020603050405020304" pitchFamily="18" charset="0"/>
              </a:rPr>
              <a:t>2020</a:t>
            </a:r>
            <a:endParaRPr lang="en-US" altLang="en-US" sz="1200" dirty="0">
              <a:latin typeface="Times New Roman" panose="02020603050405020304" pitchFamily="18" charset="0"/>
              <a:cs typeface="Times New Roman" panose="02020603050405020304" pitchFamily="18" charset="0"/>
            </a:endParaRPr>
          </a:p>
        </p:txBody>
      </p:sp>
      <p:sp>
        <p:nvSpPr>
          <p:cNvPr id="15" name="TextBox 2"/>
          <p:cNvSpPr txBox="1">
            <a:spLocks noChangeArrowheads="1"/>
          </p:cNvSpPr>
          <p:nvPr/>
        </p:nvSpPr>
        <p:spPr bwMode="auto">
          <a:xfrm>
            <a:off x="6639454" y="992352"/>
            <a:ext cx="42116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spcBef>
                <a:spcPct val="0"/>
              </a:spcBef>
              <a:buFontTx/>
              <a:buNone/>
            </a:pPr>
            <a:r>
              <a:rPr lang="en-US" altLang="en-US" sz="1200" dirty="0" smtClean="0"/>
              <a:t>								</a:t>
            </a:r>
            <a:r>
              <a:rPr lang="en-US" altLang="en-US" sz="1200" dirty="0" smtClean="0">
                <a:solidFill>
                  <a:schemeClr val="bg1"/>
                </a:solidFill>
              </a:rPr>
              <a:t>1</a:t>
            </a:r>
            <a:endParaRPr lang="en-US" altLang="en-US" sz="1200" dirty="0">
              <a:solidFill>
                <a:schemeClr val="bg1"/>
              </a:solidFill>
            </a:endParaRPr>
          </a:p>
        </p:txBody>
      </p:sp>
    </p:spTree>
    <p:extLst>
      <p:ext uri="{BB962C8B-B14F-4D97-AF65-F5344CB8AC3E}">
        <p14:creationId xmlns:p14="http://schemas.microsoft.com/office/powerpoint/2010/main" val="7190285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1067</TotalTime>
  <Words>2872</Words>
  <Application>Microsoft Office PowerPoint</Application>
  <PresentationFormat>Widescreen</PresentationFormat>
  <Paragraphs>263</Paragraphs>
  <Slides>27</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ＭＳ ゴシック</vt:lpstr>
      <vt:lpstr>MS PGothic</vt:lpstr>
      <vt:lpstr>MS PGothic</vt:lpstr>
      <vt:lpstr>游ゴシック</vt:lpstr>
      <vt:lpstr>Arial</vt:lpstr>
      <vt:lpstr>Arial Black</vt:lpstr>
      <vt:lpstr>Book Antiqua</vt:lpstr>
      <vt:lpstr>Calibri</vt:lpstr>
      <vt:lpstr>Century Gothic</vt:lpstr>
      <vt:lpstr>MS Mincho</vt:lpstr>
      <vt:lpstr>Optima</vt:lpstr>
      <vt:lpstr>Tahoma</vt:lpstr>
      <vt:lpstr>Times New Roman</vt:lpstr>
      <vt:lpstr>Mesh</vt:lpstr>
      <vt:lpstr>APA KCHS Language Arts</vt:lpstr>
      <vt:lpstr>What is APA Style?</vt:lpstr>
      <vt:lpstr>Voice</vt:lpstr>
      <vt:lpstr>Point of View</vt:lpstr>
      <vt:lpstr>Language </vt:lpstr>
      <vt:lpstr>Literature Review</vt:lpstr>
      <vt:lpstr>General Format</vt:lpstr>
      <vt:lpstr>Format of your Paper</vt:lpstr>
      <vt:lpstr>Title Page</vt:lpstr>
      <vt:lpstr>Main Body (text)</vt:lpstr>
      <vt:lpstr>Reference Page</vt:lpstr>
      <vt:lpstr>Basics</vt:lpstr>
      <vt:lpstr>Making the Reference list</vt:lpstr>
      <vt:lpstr>In-text Citation Basics</vt:lpstr>
      <vt:lpstr>In-text  citation  page numbers</vt:lpstr>
      <vt:lpstr>In-text Citations - Quotations</vt:lpstr>
      <vt:lpstr>In-text citation – Summary or Paraphrase</vt:lpstr>
      <vt:lpstr>In-text citation – signal words</vt:lpstr>
      <vt:lpstr>In-text citation – works with Two authors</vt:lpstr>
      <vt:lpstr>In-text citations – Unknown author</vt:lpstr>
      <vt:lpstr>In-text citations – Group Authors</vt:lpstr>
      <vt:lpstr>In-text Citation – Personal Communication</vt:lpstr>
      <vt:lpstr>In-text Citation – No page numbers</vt:lpstr>
      <vt:lpstr>In-text citation – No page numbers</vt:lpstr>
      <vt:lpstr>Additional resources</vt:lpstr>
      <vt:lpstr>Reference Citation </vt:lpstr>
      <vt:lpstr>Thank you for your attention</vt:lpstr>
    </vt:vector>
  </TitlesOfParts>
  <Company>KPBSD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9th Grade</dc:title>
  <dc:creator>Jill Gann</dc:creator>
  <cp:lastModifiedBy>Jill Gann</cp:lastModifiedBy>
  <cp:revision>30</cp:revision>
  <dcterms:created xsi:type="dcterms:W3CDTF">2020-02-18T17:26:02Z</dcterms:created>
  <dcterms:modified xsi:type="dcterms:W3CDTF">2022-10-17T22:38:54Z</dcterms:modified>
</cp:coreProperties>
</file>